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omments/modernComment_15A_C072DD89.xml" ContentType="application/vnd.ms-powerpoint.comments+xml"/>
  <Override PartName="/ppt/comments/modernComment_15B_25A0074A.xml" ContentType="application/vnd.ms-powerpoint.comments+xml"/>
  <Override PartName="/ppt/authors.xml" ContentType="application/vnd.ms-powerpoint.author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96" r:id="rId2"/>
    <p:sldId id="312" r:id="rId3"/>
    <p:sldId id="283" r:id="rId4"/>
    <p:sldId id="330" r:id="rId5"/>
    <p:sldId id="331" r:id="rId6"/>
    <p:sldId id="282" r:id="rId7"/>
    <p:sldId id="324" r:id="rId8"/>
    <p:sldId id="346" r:id="rId9"/>
    <p:sldId id="347" r:id="rId10"/>
    <p:sldId id="349" r:id="rId11"/>
    <p:sldId id="350" r:id="rId12"/>
    <p:sldId id="351" r:id="rId13"/>
    <p:sldId id="355" r:id="rId14"/>
    <p:sldId id="352" r:id="rId15"/>
    <p:sldId id="353" r:id="rId16"/>
    <p:sldId id="354" r:id="rId17"/>
    <p:sldId id="344" r:id="rId18"/>
    <p:sldId id="339" r:id="rId19"/>
    <p:sldId id="300" r:id="rId20"/>
    <p:sldId id="341" r:id="rId21"/>
    <p:sldId id="297" r:id="rId2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35E483DD-4719-BEF8-752C-14C588386BC5}" name="지환 박" initials="지박" userId="442ee7e2e8d47f4c" providerId="Windows Live"/>
  <p188:author id="{1E9937F5-08D2-9F12-46D4-60487F27577C}" name="hyk" initials="h" userId="hyk" providerId="None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yk" initials="h" lastIdx="1" clrIdx="0">
    <p:extLst>
      <p:ext uri="{19B8F6BF-5375-455C-9EA6-DF929625EA0E}">
        <p15:presenceInfo xmlns:p15="http://schemas.microsoft.com/office/powerpoint/2012/main" userId="hyk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EEF7"/>
    <a:srgbClr val="D2DDEE"/>
    <a:srgbClr val="28436E"/>
    <a:srgbClr val="E3A01B"/>
    <a:srgbClr val="FFBD3B"/>
    <a:srgbClr val="30404F"/>
    <a:srgbClr val="E2E2E2"/>
    <a:srgbClr val="B3C5E3"/>
    <a:srgbClr val="A2B9DE"/>
    <a:srgbClr val="5981C3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115" d="100"/>
          <a:sy n="115" d="100"/>
        </p:scale>
        <p:origin x="432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8/10/relationships/authors" Target="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kimjh\&#49328;&#45824;&#53945;_&#45936;&#51060;&#53552;&#48516;&#49437;\megaIT_da\&#54028;&#51060;&#45328;&#54532;&#47196;&#51229;&#53944;\&#50672;&#44396;&#44284;&#51228;2-1\&#51204;&#52404;_&#51116;&#54644;_&#54788;&#54889;_&#48143;_&#48516;&#49437;&#50629;&#51333;&#48324;_&#49328;&#50629;&#48324;_&#51473;&#48516;&#47448;__(&#49688;&#51221;)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whdgu\&#45936;&#51060;&#53552;&#48516;&#49437;\megaIT_da\&#54028;&#51060;&#45328;&#54532;&#47196;&#51229;&#53944;\&#50672;&#44396;&#44284;&#51228;2-1\&#51204;&#52404;_&#51116;&#54644;_&#54788;&#54889;_&#48143;_&#48516;&#49437;&#50629;&#51333;&#48324;_&#49328;&#50629;&#48324;_&#51473;&#48516;&#47448;__(&#49688;&#51221;)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kimjh\&#49328;&#45824;&#53945;_&#45936;&#51060;&#53552;&#48516;&#49437;\megaIT_da\&#54028;&#51060;&#45328;&#54532;&#47196;&#51229;&#53944;\&#50672;&#44396;&#44284;&#51228;2-1\&#51204;&#52404;_&#51116;&#54644;_&#54788;&#54889;_&#48143;_&#48516;&#49437;&#50629;&#51333;&#48324;_&#49328;&#50629;&#48324;_&#51473;&#48516;&#47448;__(&#49688;&#51221;)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kimjh\&#49328;&#45824;&#53945;_&#45936;&#51060;&#53552;&#48516;&#49437;\megaIT_da\&#54028;&#51060;&#45328;&#54532;&#47196;&#51229;&#53944;\&#50672;&#44396;&#44284;&#51228;2-1\&#51204;&#52404;_&#51116;&#54644;_&#54788;&#54889;_&#48143;_&#48516;&#49437;&#50629;&#51333;&#48324;_&#49328;&#50629;&#48324;_&#51473;&#48516;&#47448;__(&#49688;&#51221;)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whdgu\&#45936;&#51060;&#53552;&#48516;&#49437;\megaIT_da\&#54028;&#51060;&#45328;&#54532;&#47196;&#51229;&#53944;\&#50672;&#44396;&#44284;&#51228;2-1\&#51204;&#52404;_&#51116;&#54644;_&#54788;&#54889;_&#48143;_&#48516;&#49437;&#50629;&#51333;&#48324;_&#49328;&#50629;&#48324;_&#51473;&#48516;&#47448;__(&#49688;&#51221;)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kimjh\&#49328;&#45824;&#53945;_&#45936;&#51060;&#53552;&#48516;&#49437;\megaIT_da\&#54028;&#51060;&#45328;&#54532;&#47196;&#51229;&#53944;\&#50672;&#44396;&#44284;&#51228;2-1\&#51204;&#52404;_&#51116;&#54644;_&#54788;&#54889;_&#48143;_&#48516;&#49437;&#50629;&#51333;&#48324;_&#49328;&#50629;&#48324;_&#51473;&#48516;&#47448;__(&#49688;&#51221;)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kimjh\&#49328;&#45824;&#53945;_&#45936;&#51060;&#53552;&#48516;&#49437;\megaIT_da\&#54028;&#51060;&#45328;&#54532;&#47196;&#51229;&#53944;\&#50672;&#44396;&#44284;&#51228;2-1\&#51204;&#52404;_&#51116;&#54644;_&#54788;&#54889;_&#48143;_&#48516;&#49437;&#50629;&#51333;&#48324;_&#49328;&#50629;&#48324;_&#51473;&#48516;&#47448;__(&#49688;&#51221;)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 sz="1400" b="0" i="0" u="none" strike="noStrike" kern="1200" spc="0" baseline="0" dirty="0">
                <a:solidFill>
                  <a:prstClr val="black">
                    <a:lumMod val="65000"/>
                    <a:lumOff val="35000"/>
                  </a:prstClr>
                </a:solidFill>
                <a:effectLst/>
              </a:rPr>
              <a:t>(‘18~’22) </a:t>
            </a:r>
            <a:r>
              <a:rPr lang="ko-KR" altLang="en-US" sz="1400" b="0" i="0" u="none" strike="noStrike" kern="1200" spc="0" baseline="0" dirty="0">
                <a:solidFill>
                  <a:sysClr val="windowText" lastClr="000000">
                    <a:lumMod val="65000"/>
                    <a:lumOff val="35000"/>
                  </a:sysClr>
                </a:solidFill>
              </a:rPr>
              <a:t>제조업</a:t>
            </a:r>
            <a:r>
              <a:rPr lang="en-US" altLang="ko-KR" sz="1400" b="0" i="0" u="none" strike="noStrike" kern="1200" spc="0" baseline="0" dirty="0">
                <a:solidFill>
                  <a:sysClr val="windowText" lastClr="000000">
                    <a:lumMod val="65000"/>
                    <a:lumOff val="35000"/>
                  </a:sysClr>
                </a:solidFill>
              </a:rPr>
              <a:t>, </a:t>
            </a:r>
            <a:r>
              <a:rPr lang="ko-KR" altLang="en-US" sz="1400" b="0" i="0" u="none" strike="noStrike" kern="1200" spc="0" baseline="0" dirty="0">
                <a:solidFill>
                  <a:sysClr val="windowText" lastClr="000000">
                    <a:lumMod val="65000"/>
                    <a:lumOff val="35000"/>
                  </a:sysClr>
                </a:solidFill>
              </a:rPr>
              <a:t>건설업 </a:t>
            </a:r>
            <a:r>
              <a:rPr lang="ko-KR" altLang="en-US" sz="1400" dirty="0"/>
              <a:t>요양재해자 수 </a:t>
            </a:r>
            <a:r>
              <a:rPr lang="en-US" altLang="ko-KR" sz="1400" dirty="0"/>
              <a:t>(</a:t>
            </a:r>
            <a:r>
              <a:rPr lang="ko-KR" altLang="en-US" sz="1400" dirty="0"/>
              <a:t>명</a:t>
            </a:r>
            <a:r>
              <a:rPr lang="en-US" altLang="ko-KR" sz="1400" dirty="0"/>
              <a:t>)</a:t>
            </a:r>
            <a:endParaRPr lang="ko-KR" altLang="en-US" sz="1400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1"/>
          <c:order val="1"/>
          <c:tx>
            <c:strRef>
              <c:f>데이터!$A$4</c:f>
              <c:strCache>
                <c:ptCount val="1"/>
                <c:pt idx="0">
                  <c:v>제조업</c:v>
                </c:pt>
              </c:strCache>
              <c:extLst xmlns:c15="http://schemas.microsoft.com/office/drawing/2012/chart"/>
            </c:strRef>
          </c:tx>
          <c:spPr>
            <a:solidFill>
              <a:schemeClr val="bg1">
                <a:lumMod val="85000"/>
              </a:schemeClr>
            </a:solidFill>
            <a:ln>
              <a:noFill/>
            </a:ln>
            <a:effectLst/>
          </c:spPr>
          <c:invertIfNegative val="0"/>
          <c:dPt>
            <c:idx val="5"/>
            <c:invertIfNegative val="0"/>
            <c:bubble3D val="0"/>
            <c:spPr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565D-4CA7-A274-B61CA5980067}"/>
              </c:ext>
            </c:extLst>
          </c:dPt>
          <c:dLbls>
            <c:dLbl>
              <c:idx val="0"/>
              <c:layout>
                <c:manualLayout>
                  <c:x val="0"/>
                  <c:y val="1.7512571360280938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2-565D-4CA7-A274-B61CA5980067}"/>
                </c:ext>
              </c:extLst>
            </c:dLbl>
            <c:dLbl>
              <c:idx val="4"/>
              <c:layout>
                <c:manualLayout>
                  <c:x val="0"/>
                  <c:y val="-2.3350095147041249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3-565D-4CA7-A274-B61CA5980067}"/>
                </c:ext>
              </c:extLst>
            </c:dLbl>
            <c:dLbl>
              <c:idx val="5"/>
              <c:layout>
                <c:manualLayout>
                  <c:x val="0"/>
                  <c:y val="-2.3350095147041249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1-565D-4CA7-A274-B61CA5980067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5="http://schemas.microsoft.com/office/drawing/2012/chart"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데이터!$B$1:$AJ$2</c:f>
              <c:strCache>
                <c:ptCount val="6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  <c:pt idx="3">
                  <c:v>2021</c:v>
                </c:pt>
                <c:pt idx="4">
                  <c:v>2022</c:v>
                </c:pt>
                <c:pt idx="5">
                  <c:v>5년 평균</c:v>
                </c:pt>
              </c:strCache>
              <c:extLst/>
            </c:strRef>
          </c:cat>
          <c:val>
            <c:numRef>
              <c:f>데이터!$B$4:$AJ$4</c:f>
              <c:numCache>
                <c:formatCode>#,##0</c:formatCode>
                <c:ptCount val="6"/>
                <c:pt idx="0">
                  <c:v>27377</c:v>
                </c:pt>
                <c:pt idx="1">
                  <c:v>29274</c:v>
                </c:pt>
                <c:pt idx="2">
                  <c:v>28840</c:v>
                </c:pt>
                <c:pt idx="3">
                  <c:v>31709</c:v>
                </c:pt>
                <c:pt idx="4">
                  <c:v>31554</c:v>
                </c:pt>
                <c:pt idx="5" formatCode="_(* #,##0_);_(* \(#,##0\);_(* &quot;-&quot;_);_(@_)">
                  <c:v>29750.799999999999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4-565D-4CA7-A274-B61CA5980067}"/>
            </c:ext>
          </c:extLst>
        </c:ser>
        <c:ser>
          <c:idx val="2"/>
          <c:order val="2"/>
          <c:tx>
            <c:strRef>
              <c:f>데이터!$A$5</c:f>
              <c:strCache>
                <c:ptCount val="1"/>
                <c:pt idx="0">
                  <c:v>건설업</c:v>
                </c:pt>
              </c:strCache>
              <c:extLst xmlns:c15="http://schemas.microsoft.com/office/drawing/2012/chart"/>
            </c:strRef>
          </c:tx>
          <c:spPr>
            <a:solidFill>
              <a:srgbClr val="D2DDEE"/>
            </a:solidFill>
            <a:ln>
              <a:noFill/>
            </a:ln>
            <a:effectLst/>
          </c:spPr>
          <c:invertIfNegative val="0"/>
          <c:dPt>
            <c:idx val="5"/>
            <c:invertIfNegative val="0"/>
            <c:bubble3D val="0"/>
            <c:spPr>
              <a:solidFill>
                <a:srgbClr val="28436E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565D-4CA7-A274-B61CA5980067}"/>
              </c:ext>
            </c:extLst>
          </c:dPt>
          <c:dLbls>
            <c:dLbl>
              <c:idx val="0"/>
              <c:layout>
                <c:manualLayout>
                  <c:x val="0"/>
                  <c:y val="-2.9187618933801562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7-565D-4CA7-A274-B61CA5980067}"/>
                </c:ext>
              </c:extLst>
            </c:dLbl>
            <c:dLbl>
              <c:idx val="4"/>
              <c:layout>
                <c:manualLayout>
                  <c:x val="-1.5009684817401828E-16"/>
                  <c:y val="2.3350095147041249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8-565D-4CA7-A274-B61CA5980067}"/>
                </c:ext>
              </c:extLst>
            </c:dLbl>
            <c:dLbl>
              <c:idx val="5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50" b="1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6-565D-4CA7-A274-B61CA5980067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5="http://schemas.microsoft.com/office/drawing/2012/chart"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데이터!$B$1:$AJ$2</c:f>
              <c:strCache>
                <c:ptCount val="6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  <c:pt idx="3">
                  <c:v>2021</c:v>
                </c:pt>
                <c:pt idx="4">
                  <c:v>2022</c:v>
                </c:pt>
                <c:pt idx="5">
                  <c:v>5년 평균</c:v>
                </c:pt>
              </c:strCache>
              <c:extLst/>
            </c:strRef>
          </c:cat>
          <c:val>
            <c:numRef>
              <c:f>데이터!$B$5:$AJ$5</c:f>
              <c:numCache>
                <c:formatCode>#,##0</c:formatCode>
                <c:ptCount val="6"/>
                <c:pt idx="0">
                  <c:v>27686</c:v>
                </c:pt>
                <c:pt idx="1">
                  <c:v>27211</c:v>
                </c:pt>
                <c:pt idx="2">
                  <c:v>26799</c:v>
                </c:pt>
                <c:pt idx="3">
                  <c:v>29943</c:v>
                </c:pt>
                <c:pt idx="4">
                  <c:v>31245</c:v>
                </c:pt>
                <c:pt idx="5" formatCode="_(* #,##0_);_(* \(#,##0\);_(* &quot;-&quot;_);_(@_)">
                  <c:v>28576.799999999999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9-565D-4CA7-A274-B61CA5980067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833098591"/>
        <c:axId val="1833102911"/>
        <c:extLst>
          <c:ext xmlns:c15="http://schemas.microsoft.com/office/drawing/2012/chart" uri="{02D57815-91ED-43cb-92C2-25804820EDAC}">
            <c15:filteredBar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데이터!$A$3</c15:sqref>
                        </c15:formulaRef>
                      </c:ext>
                    </c:extLst>
                    <c:strCache>
                      <c:ptCount val="1"/>
                      <c:pt idx="0">
                        <c:v>총계</c:v>
                      </c:pt>
                    </c:strCache>
                  </c:strRef>
                </c:tx>
                <c:spPr>
                  <a:solidFill>
                    <a:srgbClr val="337080"/>
                  </a:solidFill>
                  <a:ln>
                    <a:noFill/>
                  </a:ln>
                  <a:effectLst/>
                </c:spPr>
                <c:invertIfNegative val="0"/>
                <c:dPt>
                  <c:idx val="5"/>
                  <c:invertIfNegative val="0"/>
                  <c:bubble3D val="0"/>
                  <c:spPr>
                    <a:solidFill>
                      <a:srgbClr val="D0CC34"/>
                    </a:solidFill>
                    <a:ln>
                      <a:noFill/>
                    </a:ln>
                    <a:effectLst/>
                  </c:spPr>
                  <c:extLst>
                    <c:ext xmlns:c16="http://schemas.microsoft.com/office/drawing/2014/chart" uri="{C3380CC4-5D6E-409C-BE32-E72D297353CC}">
                      <c16:uniqueId val="{0000000B-565D-4CA7-A274-B61CA5980067}"/>
                    </c:ext>
                  </c:extLst>
                </c:dPt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900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ko-KR"/>
                    </a:p>
                  </c:txPr>
                  <c:dLblPos val="outEnd"/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>
                    <c:ext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strRef>
                    <c:extLst>
                      <c:ext uri="{02D57815-91ED-43cb-92C2-25804820EDAC}">
                        <c15:formulaRef>
                          <c15:sqref>데이터!$B$1:$AJ$2</c15:sqref>
                        </c15:formulaRef>
                      </c:ext>
                    </c:extLst>
                    <c:strCache>
                      <c:ptCount val="6"/>
                      <c:pt idx="0">
                        <c:v>2018</c:v>
                      </c:pt>
                      <c:pt idx="1">
                        <c:v>2019</c:v>
                      </c:pt>
                      <c:pt idx="2">
                        <c:v>2020</c:v>
                      </c:pt>
                      <c:pt idx="3">
                        <c:v>2021</c:v>
                      </c:pt>
                      <c:pt idx="4">
                        <c:v>2022</c:v>
                      </c:pt>
                      <c:pt idx="5">
                        <c:v>5년 평균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데이터!$B$3:$AJ$3</c15:sqref>
                        </c15:formulaRef>
                      </c:ext>
                    </c:extLst>
                    <c:numCache>
                      <c:formatCode>#,##0</c:formatCode>
                      <c:ptCount val="6"/>
                      <c:pt idx="0">
                        <c:v>102305</c:v>
                      </c:pt>
                      <c:pt idx="1">
                        <c:v>109242</c:v>
                      </c:pt>
                      <c:pt idx="2">
                        <c:v>108379</c:v>
                      </c:pt>
                      <c:pt idx="3">
                        <c:v>122713</c:v>
                      </c:pt>
                      <c:pt idx="4">
                        <c:v>130348</c:v>
                      </c:pt>
                      <c:pt idx="5" formatCode="_(* #,##0_);_(* \(#,##0\);_(* &quot;-&quot;_);_(@_)">
                        <c:v>114597.4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C-565D-4CA7-A274-B61CA5980067}"/>
                  </c:ext>
                </c:extLst>
              </c15:ser>
            </c15:filteredBarSeries>
          </c:ext>
        </c:extLst>
      </c:barChart>
      <c:catAx>
        <c:axId val="183309859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833102911"/>
        <c:crosses val="autoZero"/>
        <c:auto val="1"/>
        <c:lblAlgn val="ctr"/>
        <c:lblOffset val="100"/>
        <c:noMultiLvlLbl val="0"/>
      </c:catAx>
      <c:valAx>
        <c:axId val="183310291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83309859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 sz="1400" b="0" i="0" u="none" strike="noStrike" kern="1200" spc="0" baseline="0" dirty="0">
                <a:solidFill>
                  <a:prstClr val="black">
                    <a:lumMod val="65000"/>
                    <a:lumOff val="35000"/>
                  </a:prstClr>
                </a:solidFill>
                <a:effectLst/>
              </a:rPr>
              <a:t>(‘18~’22) </a:t>
            </a:r>
            <a:r>
              <a:rPr lang="ko-KR" altLang="en-US" sz="1400" b="0" i="0" u="none" strike="noStrike" kern="1200" spc="0" baseline="0" dirty="0">
                <a:solidFill>
                  <a:sysClr val="windowText" lastClr="000000">
                    <a:lumMod val="65000"/>
                    <a:lumOff val="35000"/>
                  </a:sysClr>
                </a:solidFill>
              </a:rPr>
              <a:t>전체 근로자 수</a:t>
            </a:r>
            <a:r>
              <a:rPr lang="en-US" altLang="ko-KR" sz="1400" b="0" i="0" u="none" strike="noStrike" kern="1200" spc="0" baseline="0" dirty="0">
                <a:solidFill>
                  <a:sysClr val="windowText" lastClr="000000">
                    <a:lumMod val="65000"/>
                    <a:lumOff val="35000"/>
                  </a:sysClr>
                </a:solidFill>
              </a:rPr>
              <a:t>, </a:t>
            </a:r>
            <a:r>
              <a:rPr lang="ko-KR" altLang="en-US" sz="1400" b="0" i="0" u="none" strike="noStrike" kern="1200" spc="0" baseline="0" dirty="0">
                <a:solidFill>
                  <a:sysClr val="windowText" lastClr="000000">
                    <a:lumMod val="65000"/>
                    <a:lumOff val="35000"/>
                  </a:sysClr>
                </a:solidFill>
              </a:rPr>
              <a:t>전체 요양재해자 수 </a:t>
            </a:r>
            <a:r>
              <a:rPr lang="en-US" altLang="ko-KR" sz="1400" b="0" i="0" u="none" strike="noStrike" kern="1200" spc="0" baseline="0" dirty="0">
                <a:solidFill>
                  <a:sysClr val="windowText" lastClr="000000">
                    <a:lumMod val="65000"/>
                    <a:lumOff val="35000"/>
                  </a:sysClr>
                </a:solidFill>
              </a:rPr>
              <a:t>(</a:t>
            </a:r>
            <a:r>
              <a:rPr lang="ko-KR" altLang="en-US" sz="1400" b="0" i="0" u="none" strike="noStrike" kern="1200" spc="0" baseline="0" dirty="0">
                <a:solidFill>
                  <a:sysClr val="windowText" lastClr="000000">
                    <a:lumMod val="65000"/>
                    <a:lumOff val="35000"/>
                  </a:sysClr>
                </a:solidFill>
              </a:rPr>
              <a:t>명</a:t>
            </a:r>
            <a:r>
              <a:rPr lang="en-US" altLang="ko-KR" sz="1400" b="0" i="0" u="none" strike="noStrike" kern="1200" spc="0" baseline="0" dirty="0">
                <a:solidFill>
                  <a:sysClr val="windowText" lastClr="000000">
                    <a:lumMod val="65000"/>
                    <a:lumOff val="35000"/>
                  </a:sysClr>
                </a:solidFill>
              </a:rPr>
              <a:t>)</a:t>
            </a:r>
            <a:endParaRPr lang="ko-KR" altLang="en-US" sz="1400" b="0" i="0" u="none" strike="noStrike" kern="1200" spc="0" baseline="0" dirty="0">
              <a:solidFill>
                <a:sysClr val="windowText" lastClr="000000">
                  <a:lumMod val="65000"/>
                  <a:lumOff val="35000"/>
                </a:sysClr>
              </a:solidFill>
            </a:endParaRP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데이터!$I$19</c:f>
              <c:strCache>
                <c:ptCount val="1"/>
                <c:pt idx="0">
                  <c:v>근로자수 (명)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  <a:ln>
              <a:noFill/>
            </a:ln>
            <a:effectLst/>
          </c:spPr>
          <c:invertIfNegative val="0"/>
          <c:dPt>
            <c:idx val="10"/>
            <c:invertIfNegative val="0"/>
            <c:bubble3D val="0"/>
            <c:spPr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A954-4B08-A39F-0C2B6479C2F8}"/>
              </c:ext>
            </c:extLst>
          </c:dPt>
          <c:dLbls>
            <c:dLbl>
              <c:idx val="8"/>
              <c:layout>
                <c:manualLayout>
                  <c:x val="0"/>
                  <c:y val="1.63852080706396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2-A954-4B08-A39F-0C2B6479C2F8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데이터!$H$20:$H$31</c:f>
              <c:strCache>
                <c:ptCount val="11"/>
                <c:pt idx="0">
                  <c:v>2018</c:v>
                </c:pt>
                <c:pt idx="2">
                  <c:v>2019</c:v>
                </c:pt>
                <c:pt idx="4">
                  <c:v>2020</c:v>
                </c:pt>
                <c:pt idx="6">
                  <c:v>2021</c:v>
                </c:pt>
                <c:pt idx="8">
                  <c:v>2022</c:v>
                </c:pt>
                <c:pt idx="10">
                  <c:v>5년 평균</c:v>
                </c:pt>
              </c:strCache>
            </c:strRef>
          </c:cat>
          <c:val>
            <c:numRef>
              <c:f>데이터!$I$20:$I$31</c:f>
              <c:numCache>
                <c:formatCode>General</c:formatCode>
                <c:ptCount val="12"/>
                <c:pt idx="0" formatCode="#,##0">
                  <c:v>19073438</c:v>
                </c:pt>
                <c:pt idx="2" formatCode="#,##0">
                  <c:v>18725160</c:v>
                </c:pt>
                <c:pt idx="4" formatCode="#,##0">
                  <c:v>18974513</c:v>
                </c:pt>
                <c:pt idx="6" formatCode="#,##0">
                  <c:v>19378565</c:v>
                </c:pt>
                <c:pt idx="8" formatCode="#,##0">
                  <c:v>20173615</c:v>
                </c:pt>
                <c:pt idx="10" formatCode="_(* #,##0_);_(* \(#,##0\);_(* &quot;-&quot;_);_(@_)">
                  <c:v>19265058.199999999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A954-4B08-A39F-0C2B6479C2F8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50"/>
        <c:axId val="1366863183"/>
        <c:axId val="1366867983"/>
      </c:barChart>
      <c:barChart>
        <c:barDir val="col"/>
        <c:grouping val="clustered"/>
        <c:varyColors val="0"/>
        <c:ser>
          <c:idx val="1"/>
          <c:order val="1"/>
          <c:tx>
            <c:strRef>
              <c:f>데이터!$J$19</c:f>
              <c:strCache>
                <c:ptCount val="1"/>
                <c:pt idx="0">
                  <c:v>요양재해자수 (명)</c:v>
                </c:pt>
              </c:strCache>
            </c:strRef>
          </c:tx>
          <c:spPr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/>
          </c:spPr>
          <c:invertIfNegative val="0"/>
          <c:dPt>
            <c:idx val="11"/>
            <c:invertIfNegative val="0"/>
            <c:bubble3D val="0"/>
            <c:spPr>
              <a:solidFill>
                <a:srgbClr val="29447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A954-4B08-A39F-0C2B6479C2F8}"/>
              </c:ext>
            </c:extLst>
          </c:dPt>
          <c:dLbls>
            <c:dLbl>
              <c:idx val="7"/>
              <c:layout>
                <c:manualLayout>
                  <c:x val="-6.543221130189018E-17"/>
                  <c:y val="-5.4617360235465328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6-A954-4B08-A39F-0C2B6479C2F8}"/>
                </c:ext>
              </c:extLst>
            </c:dLbl>
            <c:dLbl>
              <c:idx val="1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50" b="1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5-A954-4B08-A39F-0C2B6479C2F8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데이터!$H$20:$H$31</c:f>
              <c:strCache>
                <c:ptCount val="11"/>
                <c:pt idx="0">
                  <c:v>2018</c:v>
                </c:pt>
                <c:pt idx="2">
                  <c:v>2019</c:v>
                </c:pt>
                <c:pt idx="4">
                  <c:v>2020</c:v>
                </c:pt>
                <c:pt idx="6">
                  <c:v>2021</c:v>
                </c:pt>
                <c:pt idx="8">
                  <c:v>2022</c:v>
                </c:pt>
                <c:pt idx="10">
                  <c:v>5년 평균</c:v>
                </c:pt>
              </c:strCache>
            </c:strRef>
          </c:cat>
          <c:val>
            <c:numRef>
              <c:f>데이터!$J$20:$J$31</c:f>
              <c:numCache>
                <c:formatCode>#,##0</c:formatCode>
                <c:ptCount val="12"/>
                <c:pt idx="1">
                  <c:v>102305</c:v>
                </c:pt>
                <c:pt idx="3">
                  <c:v>109242</c:v>
                </c:pt>
                <c:pt idx="5">
                  <c:v>108379</c:v>
                </c:pt>
                <c:pt idx="7">
                  <c:v>122713</c:v>
                </c:pt>
                <c:pt idx="9">
                  <c:v>130348</c:v>
                </c:pt>
                <c:pt idx="11" formatCode="_(* #,##0_);_(* \(#,##0\);_(* &quot;-&quot;_);_(@_)">
                  <c:v>114597.4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A954-4B08-A39F-0C2B6479C2F8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50"/>
        <c:axId val="1319955935"/>
        <c:axId val="1174025839"/>
      </c:barChart>
      <c:catAx>
        <c:axId val="136686318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366867983"/>
        <c:crosses val="autoZero"/>
        <c:auto val="1"/>
        <c:lblAlgn val="ctr"/>
        <c:lblOffset val="100"/>
        <c:noMultiLvlLbl val="0"/>
      </c:catAx>
      <c:valAx>
        <c:axId val="13668679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366863183"/>
        <c:crosses val="autoZero"/>
        <c:crossBetween val="between"/>
      </c:valAx>
      <c:valAx>
        <c:axId val="1174025839"/>
        <c:scaling>
          <c:orientation val="minMax"/>
        </c:scaling>
        <c:delete val="0"/>
        <c:axPos val="r"/>
        <c:numFmt formatCode="#,##0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319955935"/>
        <c:crosses val="max"/>
        <c:crossBetween val="between"/>
      </c:valAx>
      <c:catAx>
        <c:axId val="1319955935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174025839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ctr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 sz="1400" b="0" i="0" baseline="0" dirty="0">
                <a:effectLst/>
              </a:rPr>
              <a:t>(‘18~’22) 5</a:t>
            </a:r>
            <a:r>
              <a:rPr lang="ko-KR" altLang="ko-KR" sz="1400" b="0" i="0" baseline="0" dirty="0">
                <a:effectLst/>
              </a:rPr>
              <a:t>년 평균 요양재해자수 </a:t>
            </a:r>
            <a:r>
              <a:rPr lang="en-US" altLang="ko-KR" sz="1400" b="0" i="0" baseline="0" dirty="0">
                <a:effectLst/>
              </a:rPr>
              <a:t>(</a:t>
            </a:r>
            <a:r>
              <a:rPr lang="ko-KR" altLang="ko-KR" sz="1400" b="0" i="0" baseline="0" dirty="0">
                <a:effectLst/>
              </a:rPr>
              <a:t>명</a:t>
            </a:r>
            <a:r>
              <a:rPr lang="en-US" altLang="ko-KR" sz="1400" b="0" i="0" baseline="0" dirty="0">
                <a:effectLst/>
              </a:rPr>
              <a:t>)</a:t>
            </a:r>
            <a:endParaRPr lang="ko-KR" altLang="ko-KR" sz="1100" dirty="0">
              <a:effectLst/>
            </a:endParaRP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0.17824303161396471"/>
          <c:y val="0.1667999595881382"/>
          <c:w val="0.66965776798584942"/>
          <c:h val="0.63050741841128566"/>
        </c:manualLayout>
      </c:layout>
      <c:doughnutChart>
        <c:varyColors val="1"/>
        <c:ser>
          <c:idx val="1"/>
          <c:order val="0"/>
          <c:tx>
            <c:strRef>
              <c:f>데이터!$F$36:$F$41</c:f>
              <c:strCache>
                <c:ptCount val="6"/>
                <c:pt idx="0">
                  <c:v>제조업</c:v>
                </c:pt>
                <c:pt idx="1">
                  <c:v>건설업</c:v>
                </c:pt>
                <c:pt idx="2">
                  <c:v>운수·창고 및 통신업</c:v>
                </c:pt>
                <c:pt idx="3">
                  <c:v>광업</c:v>
                </c:pt>
                <c:pt idx="5">
                  <c:v>그 외</c:v>
                </c:pt>
              </c:strCache>
            </c:strRef>
          </c:tx>
          <c:dPt>
            <c:idx val="0"/>
            <c:bubble3D val="0"/>
            <c:spPr>
              <a:solidFill>
                <a:schemeClr val="bg1">
                  <a:lumMod val="6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 xmlns:c15="http://schemas.microsoft.com/office/drawing/2012/chart">
              <c:ext xmlns:c16="http://schemas.microsoft.com/office/drawing/2014/chart" uri="{C3380CC4-5D6E-409C-BE32-E72D297353CC}">
                <c16:uniqueId val="{00000001-C319-4399-AE6C-F7182B76A5D9}"/>
              </c:ext>
            </c:extLst>
          </c:dPt>
          <c:dPt>
            <c:idx val="1"/>
            <c:bubble3D val="0"/>
            <c:spPr>
              <a:solidFill>
                <a:srgbClr val="294471"/>
              </a:solidFill>
              <a:ln w="19050">
                <a:solidFill>
                  <a:schemeClr val="lt1"/>
                </a:solidFill>
              </a:ln>
              <a:effectLst/>
            </c:spPr>
            <c:extLst xmlns:c15="http://schemas.microsoft.com/office/drawing/2012/chart">
              <c:ext xmlns:c16="http://schemas.microsoft.com/office/drawing/2014/chart" uri="{C3380CC4-5D6E-409C-BE32-E72D297353CC}">
                <c16:uniqueId val="{00000003-C319-4399-AE6C-F7182B76A5D9}"/>
              </c:ext>
            </c:extLst>
          </c:dPt>
          <c:dPt>
            <c:idx val="2"/>
            <c:bubble3D val="0"/>
            <c:spPr>
              <a:solidFill>
                <a:schemeClr val="bg1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 xmlns:c15="http://schemas.microsoft.com/office/drawing/2012/chart">
              <c:ext xmlns:c16="http://schemas.microsoft.com/office/drawing/2014/chart" uri="{C3380CC4-5D6E-409C-BE32-E72D297353CC}">
                <c16:uniqueId val="{00000005-C319-4399-AE6C-F7182B76A5D9}"/>
              </c:ext>
            </c:extLst>
          </c:dPt>
          <c:dPt>
            <c:idx val="3"/>
            <c:bubble3D val="0"/>
            <c:spPr>
              <a:solidFill>
                <a:schemeClr val="bg2">
                  <a:lumMod val="9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C319-4399-AE6C-F7182B76A5D9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C319-4399-AE6C-F7182B76A5D9}"/>
              </c:ext>
            </c:extLst>
          </c:dPt>
          <c:dPt>
            <c:idx val="5"/>
            <c:bubble3D val="0"/>
            <c:spPr>
              <a:solidFill>
                <a:srgbClr val="E2E2E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C319-4399-AE6C-F7182B76A5D9}"/>
              </c:ext>
            </c:extLst>
          </c:dPt>
          <c:dLbls>
            <c:dLbl>
              <c:idx val="0"/>
              <c:layout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1-C319-4399-AE6C-F7182B76A5D9}"/>
                </c:ext>
              </c:extLst>
            </c:dLbl>
            <c:dLbl>
              <c:idx val="1"/>
              <c:layout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3-C319-4399-AE6C-F7182B76A5D9}"/>
                </c:ext>
              </c:extLst>
            </c:dLbl>
            <c:dLbl>
              <c:idx val="2"/>
              <c:layout>
                <c:manualLayout>
                  <c:x val="5.4808123320657393E-3"/>
                  <c:y val="0.14611092765331857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00" b="1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showLegendKey val="0"/>
              <c:showVal val="0"/>
              <c:showCatName val="1"/>
              <c:showSerName val="0"/>
              <c:showPercent val="1"/>
              <c:showBubbleSize val="0"/>
              <c:separator> </c:separator>
              <c:extLst>
                <c:ext xmlns:c15="http://schemas.microsoft.com/office/drawing/2012/chart" uri="{CE6537A1-D6FC-4f65-9D91-7224C49458BB}">
                  <c15:layout>
                    <c:manualLayout>
                      <c:w val="0.36256579059099975"/>
                      <c:h val="0.12759996908541027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5-C319-4399-AE6C-F7182B76A5D9}"/>
                </c:ext>
              </c:extLst>
            </c:dLbl>
            <c:dLbl>
              <c:idx val="3"/>
              <c:layout>
                <c:manualLayout>
                  <c:x val="-0.17706810313638485"/>
                  <c:y val="9.6298099019237068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100" b="1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B6FCBBED-7C02-486C-8E2E-3A706C45A685}" type="CATEGORYNAME">
                      <a:rPr lang="ko-KR" altLang="en-US"/>
                      <a:pPr>
                        <a:defRPr sz="1100" b="1"/>
                      </a:pPr>
                      <a:t>[범주 이름]</a:t>
                    </a:fld>
                    <a:r>
                      <a:rPr lang="ko-KR" altLang="en-US" baseline="0"/>
                      <a:t> </a:t>
                    </a:r>
                  </a:p>
                  <a:p>
                    <a:pPr>
                      <a:defRPr sz="1100" b="1"/>
                    </a:pPr>
                    <a:fld id="{D3C31D8E-AB17-4BEF-AD30-58893EEFDCBD}" type="PERCENTAGE">
                      <a:rPr lang="en-US" altLang="ko-KR" baseline="0"/>
                      <a:pPr>
                        <a:defRPr sz="1100" b="1"/>
                      </a:pPr>
                      <a:t>[백분율]</a:t>
                    </a:fld>
                    <a:endParaRPr lang="ko-KR" alt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00" b="1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showLegendKey val="0"/>
              <c:showVal val="0"/>
              <c:showCatName val="1"/>
              <c:showSerName val="0"/>
              <c:showPercent val="1"/>
              <c:showBubbleSize val="0"/>
              <c:separator> </c:separator>
              <c:extLst>
                <c:ext xmlns:c15="http://schemas.microsoft.com/office/drawing/2012/chart" uri="{CE6537A1-D6FC-4f65-9D91-7224C49458BB}">
                  <c15:layout>
                    <c:manualLayout>
                      <c:w val="0.33686326518954018"/>
                      <c:h val="0.1262768924828849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7-C319-4399-AE6C-F7182B76A5D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eparator> </c:separator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 xmlns:c15="http://schemas.microsoft.com/office/drawing/2012/chart"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데이터!$B$36:$B$41</c:f>
              <c:strCache>
                <c:ptCount val="6"/>
                <c:pt idx="0">
                  <c:v>제조업</c:v>
                </c:pt>
                <c:pt idx="1">
                  <c:v>건설업</c:v>
                </c:pt>
                <c:pt idx="2">
                  <c:v>운수·창고 및 통신업</c:v>
                </c:pt>
                <c:pt idx="3">
                  <c:v>금융 및 보험업</c:v>
                </c:pt>
                <c:pt idx="5">
                  <c:v>그 외</c:v>
                </c:pt>
              </c:strCache>
              <c:extLst xmlns:c15="http://schemas.microsoft.com/office/drawing/2012/chart"/>
            </c:strRef>
          </c:cat>
          <c:val>
            <c:numRef>
              <c:f>데이터!$G$36:$G$41</c:f>
              <c:numCache>
                <c:formatCode>_(* #,##0_);_(* \(#,##0\);_(* "-"_);_(@_)</c:formatCode>
                <c:ptCount val="6"/>
                <c:pt idx="0">
                  <c:v>29750.799999999999</c:v>
                </c:pt>
                <c:pt idx="1">
                  <c:v>28576.799999999999</c:v>
                </c:pt>
                <c:pt idx="2">
                  <c:v>8254.7999999999993</c:v>
                </c:pt>
                <c:pt idx="3">
                  <c:v>2946</c:v>
                </c:pt>
                <c:pt idx="5">
                  <c:v>45069</c:v>
                </c:pt>
              </c:numCache>
            </c:numRef>
          </c:val>
          <c:extLst xmlns:c15="http://schemas.microsoft.com/office/drawing/2012/chart">
            <c:ext xmlns:c16="http://schemas.microsoft.com/office/drawing/2014/chart" uri="{C3380CC4-5D6E-409C-BE32-E72D297353CC}">
              <c16:uniqueId val="{0000000C-C319-4399-AE6C-F7182B76A5D9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  <c:holeSize val="50"/>
        <c:extLst>
          <c:ext xmlns:c15="http://schemas.microsoft.com/office/drawing/2012/chart" uri="{02D57815-91ED-43cb-92C2-25804820EDAC}">
            <c15:filteredPieSeries>
              <c15:ser>
                <c:idx val="2"/>
                <c:order val="1"/>
                <c:tx>
                  <c:strRef>
                    <c:extLst>
                      <c:ext uri="{02D57815-91ED-43cb-92C2-25804820EDAC}">
                        <c15:formulaRef>
                          <c15:sqref>데이터!$G$34</c15:sqref>
                        </c15:formulaRef>
                      </c:ext>
                    </c:extLst>
                    <c:strCache>
                      <c:ptCount val="1"/>
                      <c:pt idx="0">
                        <c:v>요양재해자수 (명)</c:v>
                      </c:pt>
                    </c:strCache>
                  </c:strRef>
                </c:tx>
                <c:dPt>
                  <c:idx val="0"/>
                  <c:bubble3D val="0"/>
                  <c:spPr>
                    <a:solidFill>
                      <a:srgbClr val="337080"/>
                    </a:solidFill>
                    <a:ln w="19050">
                      <a:solidFill>
                        <a:schemeClr val="lt1"/>
                      </a:solidFill>
                    </a:ln>
                    <a:effectLst/>
                  </c:spPr>
                  <c:extLst>
                    <c:ext xmlns:c16="http://schemas.microsoft.com/office/drawing/2014/chart" uri="{C3380CC4-5D6E-409C-BE32-E72D297353CC}">
                      <c16:uniqueId val="{0000000E-C319-4399-AE6C-F7182B76A5D9}"/>
                    </c:ext>
                  </c:extLst>
                </c:dPt>
                <c:dPt>
                  <c:idx val="1"/>
                  <c:bubble3D val="0"/>
                  <c:spPr>
                    <a:solidFill>
                      <a:srgbClr val="D0CC34"/>
                    </a:solidFill>
                    <a:ln w="19050">
                      <a:solidFill>
                        <a:schemeClr val="lt1"/>
                      </a:solidFill>
                    </a:ln>
                    <a:effectLst/>
                  </c:spPr>
                  <c:extLst>
                    <c:ext xmlns:c16="http://schemas.microsoft.com/office/drawing/2014/chart" uri="{C3380CC4-5D6E-409C-BE32-E72D297353CC}">
                      <c16:uniqueId val="{00000010-C319-4399-AE6C-F7182B76A5D9}"/>
                    </c:ext>
                  </c:extLst>
                </c:dPt>
                <c:dPt>
                  <c:idx val="2"/>
                  <c:bubble3D val="0"/>
                  <c:spPr>
                    <a:solidFill>
                      <a:schemeClr val="bg1">
                        <a:lumMod val="85000"/>
                      </a:schemeClr>
                    </a:solidFill>
                    <a:ln w="19050">
                      <a:solidFill>
                        <a:schemeClr val="lt1"/>
                      </a:solidFill>
                    </a:ln>
                    <a:effectLst/>
                  </c:spPr>
                  <c:extLst>
                    <c:ext xmlns:c16="http://schemas.microsoft.com/office/drawing/2014/chart" uri="{C3380CC4-5D6E-409C-BE32-E72D297353CC}">
                      <c16:uniqueId val="{00000012-C319-4399-AE6C-F7182B76A5D9}"/>
                    </c:ext>
                  </c:extLst>
                </c:dPt>
                <c:dPt>
                  <c:idx val="3"/>
                  <c:bubble3D val="0"/>
                  <c:spPr>
                    <a:solidFill>
                      <a:schemeClr val="accent4"/>
                    </a:solidFill>
                    <a:ln w="19050">
                      <a:solidFill>
                        <a:schemeClr val="lt1"/>
                      </a:solidFill>
                    </a:ln>
                    <a:effectLst/>
                  </c:spPr>
                  <c:extLst>
                    <c:ext xmlns:c16="http://schemas.microsoft.com/office/drawing/2014/chart" uri="{C3380CC4-5D6E-409C-BE32-E72D297353CC}">
                      <c16:uniqueId val="{00000014-C319-4399-AE6C-F7182B76A5D9}"/>
                    </c:ext>
                  </c:extLst>
                </c:dPt>
                <c:dPt>
                  <c:idx val="4"/>
                  <c:bubble3D val="0"/>
                  <c:spPr>
                    <a:solidFill>
                      <a:schemeClr val="accent5"/>
                    </a:solidFill>
                    <a:ln w="19050">
                      <a:solidFill>
                        <a:schemeClr val="lt1"/>
                      </a:solidFill>
                    </a:ln>
                    <a:effectLst/>
                  </c:spPr>
                  <c:extLst>
                    <c:ext xmlns:c16="http://schemas.microsoft.com/office/drawing/2014/chart" uri="{C3380CC4-5D6E-409C-BE32-E72D297353CC}">
                      <c16:uniqueId val="{00000016-C319-4399-AE6C-F7182B76A5D9}"/>
                    </c:ext>
                  </c:extLst>
                </c:dPt>
                <c:dPt>
                  <c:idx val="5"/>
                  <c:bubble3D val="0"/>
                  <c:spPr>
                    <a:solidFill>
                      <a:schemeClr val="accent6"/>
                    </a:solidFill>
                    <a:ln w="19050">
                      <a:solidFill>
                        <a:schemeClr val="lt1"/>
                      </a:solidFill>
                    </a:ln>
                    <a:effectLst/>
                  </c:spPr>
                  <c:extLst>
                    <c:ext xmlns:c16="http://schemas.microsoft.com/office/drawing/2014/chart" uri="{C3380CC4-5D6E-409C-BE32-E72D297353CC}">
                      <c16:uniqueId val="{00000018-C319-4399-AE6C-F7182B76A5D9}"/>
                    </c:ext>
                  </c:extLst>
                </c:dPt>
                <c:dLbls>
                  <c:dLbl>
                    <c:idx val="0"/>
                    <c:spPr>
                      <a:noFill/>
                      <a:ln>
                        <a:noFill/>
                      </a:ln>
                      <a:effectLst/>
                    </c:spPr>
                    <c:txPr>
                      <a:bodyPr rot="0" spcFirstLastPara="1" vertOverflow="ellipsis" vert="horz" wrap="square" lIns="38100" tIns="19050" rIns="38100" bIns="19050" anchor="ctr" anchorCtr="1">
                        <a:spAutoFit/>
                      </a:bodyPr>
                      <a:lstStyle/>
                      <a:p>
                        <a:pPr>
                          <a:defRPr sz="1600" b="1" i="0" u="none" strike="noStrike" kern="1200" baseline="0">
                            <a:solidFill>
                              <a:schemeClr val="bg1"/>
                            </a:solidFill>
                            <a:latin typeface="+mn-lt"/>
                            <a:ea typeface="+mn-ea"/>
                            <a:cs typeface="+mn-cs"/>
                          </a:defRPr>
                        </a:pPr>
                        <a:endParaRPr lang="ko-KR"/>
                      </a:p>
                    </c:txPr>
                    <c:showLegendKey val="0"/>
                    <c:showVal val="1"/>
                    <c:showCatName val="1"/>
                    <c:showSerName val="0"/>
                    <c:showPercent val="1"/>
                    <c:showBubbleSize val="0"/>
                    <c:extLst>
                      <c:ext uri="{CE6537A1-D6FC-4f65-9D91-7224C49458BB}"/>
                      <c:ext xmlns:c16="http://schemas.microsoft.com/office/drawing/2014/chart" uri="{C3380CC4-5D6E-409C-BE32-E72D297353CC}">
                        <c16:uniqueId val="{0000000E-C319-4399-AE6C-F7182B76A5D9}"/>
                      </c:ext>
                    </c:extLst>
                  </c:dLbl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1600" b="1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ko-KR"/>
                    </a:p>
                  </c:txPr>
                  <c:showLegendKey val="0"/>
                  <c:showVal val="1"/>
                  <c:showCatName val="1"/>
                  <c:showSerName val="0"/>
                  <c:showPercent val="1"/>
                  <c:showBubbleSize val="0"/>
                  <c:separator> </c:separator>
                  <c:showLeaderLines val="1"/>
                  <c:leaderLines>
                    <c:spPr>
                      <a:ln w="9525" cap="flat" cmpd="sng" algn="ctr">
                        <a:solidFill>
                          <a:schemeClr val="tx1">
                            <a:lumMod val="35000"/>
                            <a:lumOff val="65000"/>
                          </a:schemeClr>
                        </a:solidFill>
                        <a:round/>
                      </a:ln>
                      <a:effectLst/>
                    </c:spPr>
                  </c:leaderLines>
                  <c:extLst>
                    <c:ext uri="{CE6537A1-D6FC-4f65-9D91-7224C49458BB}"/>
                  </c:extLst>
                </c:dLbls>
                <c:cat>
                  <c:strRef>
                    <c:extLst>
                      <c:ext uri="{02D57815-91ED-43cb-92C2-25804820EDAC}">
                        <c15:formulaRef>
                          <c15:sqref>데이터!$B$36:$B$41</c15:sqref>
                        </c15:formulaRef>
                      </c:ext>
                    </c:extLst>
                    <c:strCache>
                      <c:ptCount val="6"/>
                      <c:pt idx="0">
                        <c:v>제조업</c:v>
                      </c:pt>
                      <c:pt idx="1">
                        <c:v>건설업</c:v>
                      </c:pt>
                      <c:pt idx="2">
                        <c:v>운수·창고 및 통신업</c:v>
                      </c:pt>
                      <c:pt idx="3">
                        <c:v>금융 및 보험업</c:v>
                      </c:pt>
                      <c:pt idx="5">
                        <c:v>그 외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데이터!$G$36:$G$41</c15:sqref>
                        </c15:formulaRef>
                      </c:ext>
                    </c:extLst>
                    <c:numCache>
                      <c:formatCode>_(* #,##0_);_(* \(#,##0\);_(* "-"_);_(@_)</c:formatCode>
                      <c:ptCount val="6"/>
                      <c:pt idx="0">
                        <c:v>29750.799999999999</c:v>
                      </c:pt>
                      <c:pt idx="1">
                        <c:v>28576.799999999999</c:v>
                      </c:pt>
                      <c:pt idx="2">
                        <c:v>8254.7999999999993</c:v>
                      </c:pt>
                      <c:pt idx="3">
                        <c:v>2946</c:v>
                      </c:pt>
                      <c:pt idx="5">
                        <c:v>45069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19-C319-4399-AE6C-F7182B76A5D9}"/>
                  </c:ext>
                </c:extLst>
              </c15:ser>
            </c15:filteredPieSeries>
          </c:ext>
        </c:extLst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400" b="0" i="0" u="none" strike="noStrike" kern="1200" spc="0" baseline="0">
                <a:solidFill>
                  <a:sysClr val="windowText" lastClr="000000">
                    <a:lumMod val="65000"/>
                    <a:lumOff val="35000"/>
                  </a:sysClr>
                </a:solidFill>
              </a:rPr>
              <a:t>전체 산업</a:t>
            </a:r>
            <a:r>
              <a:rPr lang="en-US" altLang="ko-KR" sz="1400" b="0" i="0" u="none" strike="noStrike" kern="1200" spc="0" baseline="0">
                <a:solidFill>
                  <a:sysClr val="windowText" lastClr="000000">
                    <a:lumMod val="65000"/>
                    <a:lumOff val="35000"/>
                  </a:sysClr>
                </a:solidFill>
              </a:rPr>
              <a:t>, </a:t>
            </a:r>
            <a:r>
              <a:rPr lang="ko-KR" altLang="en-US" sz="1400" b="0" i="0" u="none" strike="noStrike" kern="1200" spc="0" baseline="0">
                <a:solidFill>
                  <a:sysClr val="windowText" lastClr="000000">
                    <a:lumMod val="65000"/>
                    <a:lumOff val="35000"/>
                  </a:sysClr>
                </a:solidFill>
              </a:rPr>
              <a:t>제조업</a:t>
            </a:r>
            <a:r>
              <a:rPr lang="en-US" altLang="ko-KR" sz="1400" b="0" i="0" u="none" strike="noStrike" kern="1200" spc="0" baseline="0">
                <a:solidFill>
                  <a:sysClr val="windowText" lastClr="000000">
                    <a:lumMod val="65000"/>
                    <a:lumOff val="35000"/>
                  </a:sysClr>
                </a:solidFill>
              </a:rPr>
              <a:t>, </a:t>
            </a:r>
            <a:r>
              <a:rPr lang="ko-KR" altLang="en-US" sz="1400" b="0" i="0" u="none" strike="noStrike" kern="1200" spc="0" baseline="0">
                <a:solidFill>
                  <a:sysClr val="windowText" lastClr="000000">
                    <a:lumMod val="65000"/>
                    <a:lumOff val="35000"/>
                  </a:sysClr>
                </a:solidFill>
              </a:rPr>
              <a:t>건설업 </a:t>
            </a:r>
            <a:r>
              <a:rPr lang="ko-KR" altLang="en-US"/>
              <a:t>요양재해율 </a:t>
            </a:r>
            <a:r>
              <a:rPr lang="en-US" altLang="ko-KR"/>
              <a:t>(%)</a:t>
            </a:r>
            <a:endParaRPr lang="ko-KR" alt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데이터!$A$3</c:f>
              <c:strCache>
                <c:ptCount val="1"/>
                <c:pt idx="0">
                  <c:v>총계</c:v>
                </c:pt>
              </c:strCache>
              <c:extLst xmlns:c15="http://schemas.microsoft.com/office/drawing/2012/chart"/>
            </c:strRef>
          </c:tx>
          <c:spPr>
            <a:solidFill>
              <a:srgbClr val="EFC87B"/>
            </a:solidFill>
            <a:ln>
              <a:noFill/>
            </a:ln>
            <a:effectLst/>
          </c:spPr>
          <c:invertIfNegative val="0"/>
          <c:dPt>
            <c:idx val="5"/>
            <c:invertIfNegative val="0"/>
            <c:bubble3D val="0"/>
            <c:spPr>
              <a:solidFill>
                <a:srgbClr val="E3A01B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B063-4D56-80C6-84703FB3AC22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5="http://schemas.microsoft.com/office/drawing/2012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데이터!$B$1:$AJ$2</c:f>
              <c:strCache>
                <c:ptCount val="6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  <c:pt idx="3">
                  <c:v>2021</c:v>
                </c:pt>
                <c:pt idx="4">
                  <c:v>2022</c:v>
                </c:pt>
                <c:pt idx="5">
                  <c:v>5년 평균</c:v>
                </c:pt>
              </c:strCache>
              <c:extLst/>
            </c:strRef>
          </c:cat>
          <c:val>
            <c:numRef>
              <c:f>데이터!$B$3:$AJ$3</c:f>
              <c:numCache>
                <c:formatCode>#,##0.00</c:formatCode>
                <c:ptCount val="6"/>
                <c:pt idx="0">
                  <c:v>0.54</c:v>
                </c:pt>
                <c:pt idx="1">
                  <c:v>0.57999999999999996</c:v>
                </c:pt>
                <c:pt idx="2">
                  <c:v>0.56999999999999995</c:v>
                </c:pt>
                <c:pt idx="3">
                  <c:v>0.63</c:v>
                </c:pt>
                <c:pt idx="4">
                  <c:v>0.65</c:v>
                </c:pt>
                <c:pt idx="5" formatCode="0.00">
                  <c:v>0.59399999999999997</c:v>
                </c:pt>
              </c:numCache>
              <c:extLst/>
            </c:numRef>
          </c:val>
          <c:extLst xmlns:c15="http://schemas.microsoft.com/office/drawing/2012/chart">
            <c:ext xmlns:c16="http://schemas.microsoft.com/office/drawing/2014/chart" uri="{C3380CC4-5D6E-409C-BE32-E72D297353CC}">
              <c16:uniqueId val="{00000002-B063-4D56-80C6-84703FB3AC22}"/>
            </c:ext>
          </c:extLst>
        </c:ser>
        <c:ser>
          <c:idx val="1"/>
          <c:order val="1"/>
          <c:tx>
            <c:strRef>
              <c:f>데이터!$A$4</c:f>
              <c:strCache>
                <c:ptCount val="1"/>
                <c:pt idx="0">
                  <c:v>제조업</c:v>
                </c:pt>
              </c:strCache>
              <c:extLst xmlns:c15="http://schemas.microsoft.com/office/drawing/2012/chart"/>
            </c:strRef>
          </c:tx>
          <c:spPr>
            <a:solidFill>
              <a:schemeClr val="bg1">
                <a:lumMod val="85000"/>
              </a:schemeClr>
            </a:solidFill>
            <a:ln>
              <a:noFill/>
            </a:ln>
            <a:effectLst/>
          </c:spPr>
          <c:invertIfNegative val="0"/>
          <c:dPt>
            <c:idx val="5"/>
            <c:invertIfNegative val="0"/>
            <c:bubble3D val="0"/>
            <c:spPr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B063-4D56-80C6-84703FB3AC22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5="http://schemas.microsoft.com/office/drawing/2012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데이터!$B$1:$AJ$2</c:f>
              <c:strCache>
                <c:ptCount val="6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  <c:pt idx="3">
                  <c:v>2021</c:v>
                </c:pt>
                <c:pt idx="4">
                  <c:v>2022</c:v>
                </c:pt>
                <c:pt idx="5">
                  <c:v>5년 평균</c:v>
                </c:pt>
              </c:strCache>
              <c:extLst/>
            </c:strRef>
          </c:cat>
          <c:val>
            <c:numRef>
              <c:f>데이터!$B$4:$AJ$4</c:f>
              <c:numCache>
                <c:formatCode>#,##0.00</c:formatCode>
                <c:ptCount val="6"/>
                <c:pt idx="0">
                  <c:v>0.66</c:v>
                </c:pt>
                <c:pt idx="1">
                  <c:v>0.72</c:v>
                </c:pt>
                <c:pt idx="2">
                  <c:v>0.72</c:v>
                </c:pt>
                <c:pt idx="3">
                  <c:v>0.8</c:v>
                </c:pt>
                <c:pt idx="4">
                  <c:v>0.79</c:v>
                </c:pt>
                <c:pt idx="5" formatCode="0.00">
                  <c:v>0.73799999999999988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5-B063-4D56-80C6-84703FB3AC22}"/>
            </c:ext>
          </c:extLst>
        </c:ser>
        <c:ser>
          <c:idx val="2"/>
          <c:order val="2"/>
          <c:tx>
            <c:strRef>
              <c:f>데이터!$A$5</c:f>
              <c:strCache>
                <c:ptCount val="1"/>
                <c:pt idx="0">
                  <c:v>건설업</c:v>
                </c:pt>
              </c:strCache>
              <c:extLst xmlns:c15="http://schemas.microsoft.com/office/drawing/2012/chart"/>
            </c:strRef>
          </c:tx>
          <c:spPr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/>
          </c:spPr>
          <c:invertIfNegative val="0"/>
          <c:dPt>
            <c:idx val="5"/>
            <c:invertIfNegative val="0"/>
            <c:bubble3D val="0"/>
            <c:spPr>
              <a:solidFill>
                <a:srgbClr val="29447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B063-4D56-80C6-84703FB3AC22}"/>
              </c:ext>
            </c:extLst>
          </c:dPt>
          <c:dLbls>
            <c:dLbl>
              <c:idx val="5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900" b="1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7-B063-4D56-80C6-84703FB3AC2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5="http://schemas.microsoft.com/office/drawing/2012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데이터!$B$1:$AJ$2</c:f>
              <c:strCache>
                <c:ptCount val="6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  <c:pt idx="3">
                  <c:v>2021</c:v>
                </c:pt>
                <c:pt idx="4">
                  <c:v>2022</c:v>
                </c:pt>
                <c:pt idx="5">
                  <c:v>5년 평균</c:v>
                </c:pt>
              </c:strCache>
              <c:extLst/>
            </c:strRef>
          </c:cat>
          <c:val>
            <c:numRef>
              <c:f>데이터!$B$5:$AJ$5</c:f>
              <c:numCache>
                <c:formatCode>#,##0.00</c:formatCode>
                <c:ptCount val="6"/>
                <c:pt idx="0">
                  <c:v>0.94</c:v>
                </c:pt>
                <c:pt idx="1">
                  <c:v>1.0900000000000001</c:v>
                </c:pt>
                <c:pt idx="2">
                  <c:v>1.17</c:v>
                </c:pt>
                <c:pt idx="3">
                  <c:v>1.26</c:v>
                </c:pt>
                <c:pt idx="4">
                  <c:v>1.25</c:v>
                </c:pt>
                <c:pt idx="5" formatCode="0.00">
                  <c:v>1.1419999999999999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8-B063-4D56-80C6-84703FB3AC22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833098591"/>
        <c:axId val="1833102911"/>
        <c:extLst/>
      </c:barChart>
      <c:catAx>
        <c:axId val="183309859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833102911"/>
        <c:crosses val="autoZero"/>
        <c:auto val="1"/>
        <c:lblAlgn val="ctr"/>
        <c:lblOffset val="100"/>
        <c:noMultiLvlLbl val="0"/>
      </c:catAx>
      <c:valAx>
        <c:axId val="183310291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83309859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dirty="0"/>
              <a:t>건설업 근로자 수 </a:t>
            </a:r>
            <a:r>
              <a:rPr lang="en-US" altLang="ko-KR" dirty="0"/>
              <a:t>(</a:t>
            </a:r>
            <a:r>
              <a:rPr lang="ko-KR" altLang="en-US" dirty="0"/>
              <a:t>명</a:t>
            </a:r>
            <a:r>
              <a:rPr lang="en-US" altLang="ko-KR" dirty="0"/>
              <a:t>)</a:t>
            </a:r>
            <a:endParaRPr lang="ko-KR" alt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2"/>
          <c:order val="2"/>
          <c:tx>
            <c:strRef>
              <c:f>데이터!$A$5</c:f>
              <c:strCache>
                <c:ptCount val="1"/>
                <c:pt idx="0">
                  <c:v>건설업</c:v>
                </c:pt>
              </c:strCache>
            </c:strRef>
          </c:tx>
          <c:spPr>
            <a:solidFill>
              <a:schemeClr val="bg1">
                <a:lumMod val="75000"/>
              </a:schemeClr>
            </a:solidFill>
            <a:ln>
              <a:noFill/>
            </a:ln>
            <a:effectLst/>
          </c:spPr>
          <c:invertIfNegative val="0"/>
          <c:dPt>
            <c:idx val="5"/>
            <c:invertIfNegative val="0"/>
            <c:bubble3D val="0"/>
            <c:spPr>
              <a:solidFill>
                <a:srgbClr val="28436E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2176-44BF-9EEC-FD40E87A59D2}"/>
              </c:ext>
            </c:extLst>
          </c:dPt>
          <c:dLbls>
            <c:dLbl>
              <c:idx val="5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900" b="1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1-2176-44BF-9EEC-FD40E87A59D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(데이터!$C$1,데이터!$I$1,데이터!$O$1,데이터!$U$1,데이터!$AA$1,데이터!$AG$1)</c:f>
              <c:strCache>
                <c:ptCount val="6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  <c:pt idx="3">
                  <c:v>2021</c:v>
                </c:pt>
                <c:pt idx="4">
                  <c:v>2022</c:v>
                </c:pt>
                <c:pt idx="5">
                  <c:v>5년 평균</c:v>
                </c:pt>
              </c:strCache>
              <c:extLst/>
            </c:strRef>
          </c:cat>
          <c:val>
            <c:numRef>
              <c:f>(데이터!$C$5,데이터!$I$5,데이터!$O$5,데이터!$U$5,데이터!$AA$5,데이터!$AG$5)</c:f>
              <c:numCache>
                <c:formatCode>#,##0</c:formatCode>
                <c:ptCount val="6"/>
                <c:pt idx="0">
                  <c:v>2943742</c:v>
                </c:pt>
                <c:pt idx="1">
                  <c:v>2487807</c:v>
                </c:pt>
                <c:pt idx="2">
                  <c:v>2284916</c:v>
                </c:pt>
                <c:pt idx="3">
                  <c:v>2378751</c:v>
                </c:pt>
                <c:pt idx="4">
                  <c:v>2494031</c:v>
                </c:pt>
                <c:pt idx="5" formatCode="_(* #,##0_);_(* \(#,##0\);_(* &quot;-&quot;_);_(@_)">
                  <c:v>2517849.4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2-2176-44BF-9EEC-FD40E87A59D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84530319"/>
        <c:axId val="1784529359"/>
        <c:extLst>
          <c:ext xmlns:c15="http://schemas.microsoft.com/office/drawing/2012/chart" uri="{02D57815-91ED-43cb-92C2-25804820EDAC}">
            <c15:filteredBar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데이터!$A$3</c15:sqref>
                        </c15:formulaRef>
                      </c:ext>
                    </c:extLst>
                    <c:strCache>
                      <c:ptCount val="1"/>
                      <c:pt idx="0">
                        <c:v>총계</c:v>
                      </c:pt>
                    </c:strCache>
                  </c:strRef>
                </c:tx>
                <c:spPr>
                  <a:solidFill>
                    <a:schemeClr val="accent1"/>
                  </a:solidFill>
                  <a:ln>
                    <a:noFill/>
                  </a:ln>
                  <a:effectLst/>
                </c:spPr>
                <c:invertIfNegative val="0"/>
                <c:cat>
                  <c:strRef>
                    <c:extLst>
                      <c:ext uri="{02D57815-91ED-43cb-92C2-25804820EDAC}">
                        <c15:formulaRef>
                          <c15:sqref>(데이터!$C$1,데이터!$I$1,데이터!$O$1,데이터!$U$1,데이터!$AA$1,데이터!$AG$1)</c15:sqref>
                        </c15:formulaRef>
                      </c:ext>
                    </c:extLst>
                    <c:strCache>
                      <c:ptCount val="6"/>
                      <c:pt idx="0">
                        <c:v>2018</c:v>
                      </c:pt>
                      <c:pt idx="1">
                        <c:v>2019</c:v>
                      </c:pt>
                      <c:pt idx="2">
                        <c:v>2020</c:v>
                      </c:pt>
                      <c:pt idx="3">
                        <c:v>2021</c:v>
                      </c:pt>
                      <c:pt idx="4">
                        <c:v>2022</c:v>
                      </c:pt>
                      <c:pt idx="5">
                        <c:v>5년 평균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(데이터!$C$3,데이터!$I$3,데이터!$O$3,데이터!$U$3,데이터!$AA$3,데이터!$AG$3)</c15:sqref>
                        </c15:formulaRef>
                      </c:ext>
                    </c:extLst>
                    <c:numCache>
                      <c:formatCode>#,##0</c:formatCode>
                      <c:ptCount val="6"/>
                      <c:pt idx="0">
                        <c:v>19073438</c:v>
                      </c:pt>
                      <c:pt idx="1">
                        <c:v>18725160</c:v>
                      </c:pt>
                      <c:pt idx="2">
                        <c:v>18974513</c:v>
                      </c:pt>
                      <c:pt idx="3">
                        <c:v>19378565</c:v>
                      </c:pt>
                      <c:pt idx="4">
                        <c:v>20173615</c:v>
                      </c:pt>
                      <c:pt idx="5" formatCode="_(* #,##0_);_(* \(#,##0\);_(* &quot;-&quot;_);_(@_)">
                        <c:v>19265058.199999999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3-2176-44BF-9EEC-FD40E87A59D2}"/>
                  </c:ext>
                </c:extLst>
              </c15:ser>
            </c15:filteredBarSeries>
            <c15:filteredBarSeries>
              <c15:ser>
                <c:idx val="1"/>
                <c:order val="1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데이터!$A$4</c15:sqref>
                        </c15:formulaRef>
                      </c:ext>
                    </c:extLst>
                    <c:strCache>
                      <c:ptCount val="1"/>
                      <c:pt idx="0">
                        <c:v>제조업</c:v>
                      </c:pt>
                    </c:strCache>
                  </c:strRef>
                </c:tx>
                <c:spPr>
                  <a:solidFill>
                    <a:schemeClr val="accent2"/>
                  </a:solidFill>
                  <a:ln>
                    <a:noFill/>
                  </a:ln>
                  <a:effectLst/>
                </c:spPr>
                <c:invertIfNegative val="0"/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(데이터!$C$1,데이터!$I$1,데이터!$O$1,데이터!$U$1,데이터!$AA$1,데이터!$AG$1)</c15:sqref>
                        </c15:formulaRef>
                      </c:ext>
                    </c:extLst>
                    <c:strCache>
                      <c:ptCount val="6"/>
                      <c:pt idx="0">
                        <c:v>2018</c:v>
                      </c:pt>
                      <c:pt idx="1">
                        <c:v>2019</c:v>
                      </c:pt>
                      <c:pt idx="2">
                        <c:v>2020</c:v>
                      </c:pt>
                      <c:pt idx="3">
                        <c:v>2021</c:v>
                      </c:pt>
                      <c:pt idx="4">
                        <c:v>2022</c:v>
                      </c:pt>
                      <c:pt idx="5">
                        <c:v>5년 평균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(데이터!$C$4,데이터!$I$4,데이터!$O$4,데이터!$U$4,데이터!$AA$4,데이터!$AG$4)</c15:sqref>
                        </c15:formulaRef>
                      </c:ext>
                    </c:extLst>
                    <c:numCache>
                      <c:formatCode>#,##0</c:formatCode>
                      <c:ptCount val="6"/>
                      <c:pt idx="0">
                        <c:v>4152058</c:v>
                      </c:pt>
                      <c:pt idx="1">
                        <c:v>4045048</c:v>
                      </c:pt>
                      <c:pt idx="2">
                        <c:v>4012541</c:v>
                      </c:pt>
                      <c:pt idx="3">
                        <c:v>3959780</c:v>
                      </c:pt>
                      <c:pt idx="4">
                        <c:v>3988609</c:v>
                      </c:pt>
                      <c:pt idx="5" formatCode="_(* #,##0_);_(* \(#,##0\);_(* &quot;-&quot;_);_(@_)">
                        <c:v>4031607.2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4-2176-44BF-9EEC-FD40E87A59D2}"/>
                  </c:ext>
                </c:extLst>
              </c15:ser>
            </c15:filteredBarSeries>
          </c:ext>
        </c:extLst>
      </c:barChart>
      <c:catAx>
        <c:axId val="17845303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784529359"/>
        <c:crosses val="autoZero"/>
        <c:auto val="1"/>
        <c:lblAlgn val="ctr"/>
        <c:lblOffset val="100"/>
        <c:noMultiLvlLbl val="0"/>
      </c:catAx>
      <c:valAx>
        <c:axId val="178452935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7845303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400" b="0" i="0" u="none" strike="noStrike" kern="1200" spc="0" baseline="0">
                <a:solidFill>
                  <a:sysClr val="windowText" lastClr="000000">
                    <a:lumMod val="65000"/>
                    <a:lumOff val="35000"/>
                  </a:sysClr>
                </a:solidFill>
              </a:rPr>
              <a:t>전체 업종별 사고사망자 수</a:t>
            </a:r>
            <a:r>
              <a:rPr lang="en-US" altLang="ko-KR" sz="1400" b="0" i="0" u="none" strike="noStrike" kern="1200" spc="0" baseline="0">
                <a:solidFill>
                  <a:sysClr val="windowText" lastClr="000000">
                    <a:lumMod val="65000"/>
                    <a:lumOff val="35000"/>
                  </a:sysClr>
                </a:solidFill>
              </a:rPr>
              <a:t>(</a:t>
            </a:r>
            <a:r>
              <a:rPr lang="ko-KR" altLang="en-US" sz="1400" b="0" i="0" u="none" strike="noStrike" kern="1200" spc="0" baseline="0">
                <a:solidFill>
                  <a:sysClr val="windowText" lastClr="000000">
                    <a:lumMod val="65000"/>
                    <a:lumOff val="35000"/>
                  </a:sysClr>
                </a:solidFill>
              </a:rPr>
              <a:t>명</a:t>
            </a:r>
            <a:r>
              <a:rPr lang="en-US" altLang="ko-KR" sz="1400" b="0" i="0" u="none" strike="noStrike" kern="1200" spc="0" baseline="0">
                <a:solidFill>
                  <a:sysClr val="windowText" lastClr="000000">
                    <a:lumMod val="65000"/>
                    <a:lumOff val="35000"/>
                  </a:sysClr>
                </a:solidFill>
              </a:rPr>
              <a:t>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0.17029774594487185"/>
          <c:y val="0.18550133148450701"/>
          <c:w val="0.63992823794086973"/>
          <c:h val="0.74045266670807086"/>
        </c:manualLayout>
      </c:layout>
      <c:doughnutChart>
        <c:varyColors val="1"/>
        <c:ser>
          <c:idx val="0"/>
          <c:order val="0"/>
          <c:tx>
            <c:strRef>
              <c:f>데이터!$A$76</c:f>
              <c:strCache>
                <c:ptCount val="1"/>
                <c:pt idx="0">
                  <c:v>명</c:v>
                </c:pt>
              </c:strCache>
            </c:strRef>
          </c:tx>
          <c:dPt>
            <c:idx val="0"/>
            <c:bubble3D val="0"/>
            <c:spPr>
              <a:solidFill>
                <a:srgbClr val="29447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E500-4D1D-AF95-202D123D198A}"/>
              </c:ext>
            </c:extLst>
          </c:dPt>
          <c:dPt>
            <c:idx val="1"/>
            <c:bubble3D val="0"/>
            <c:spPr>
              <a:solidFill>
                <a:schemeClr val="bg1">
                  <a:lumMod val="6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E500-4D1D-AF95-202D123D198A}"/>
              </c:ext>
            </c:extLst>
          </c:dPt>
          <c:dPt>
            <c:idx val="2"/>
            <c:bubble3D val="0"/>
            <c:spPr>
              <a:solidFill>
                <a:schemeClr val="bg2">
                  <a:lumMod val="9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E500-4D1D-AF95-202D123D198A}"/>
              </c:ext>
            </c:extLst>
          </c:dPt>
          <c:dPt>
            <c:idx val="3"/>
            <c:bubble3D val="0"/>
            <c:spPr>
              <a:solidFill>
                <a:schemeClr val="bg1">
                  <a:lumMod val="8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E500-4D1D-AF95-202D123D198A}"/>
              </c:ext>
            </c:extLst>
          </c:dPt>
          <c:dPt>
            <c:idx val="4"/>
            <c:bubble3D val="0"/>
            <c:spPr>
              <a:solidFill>
                <a:schemeClr val="bg1">
                  <a:lumMod val="9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E500-4D1D-AF95-202D123D198A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E500-4D1D-AF95-202D123D198A}"/>
                </c:ext>
              </c:extLst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E500-4D1D-AF95-202D123D198A}"/>
                </c:ext>
              </c:extLst>
            </c:dLbl>
            <c:dLbl>
              <c:idx val="3"/>
              <c:layout>
                <c:manualLayout>
                  <c:x val="-1.1129297239649479E-2"/>
                  <c:y val="2.2535739680519768E-2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>
                  <c15:layout>
                    <c:manualLayout>
                      <c:w val="0.27266778237141226"/>
                      <c:h val="0.13811189032775686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7-E500-4D1D-AF95-202D123D198A}"/>
                </c:ext>
              </c:extLst>
            </c:dLbl>
            <c:dLbl>
              <c:idx val="4"/>
              <c:layout>
                <c:manualLayout>
                  <c:x val="-8.3469729297372119E-3"/>
                  <c:y val="-1.6096956914656946E-2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E500-4D1D-AF95-202D123D198A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eparator>
</c:separator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데이터!$B$75:$F$75</c:f>
              <c:strCache>
                <c:ptCount val="5"/>
                <c:pt idx="0">
                  <c:v>건설업</c:v>
                </c:pt>
                <c:pt idx="1">
                  <c:v>제조업</c:v>
                </c:pt>
                <c:pt idx="2">
                  <c:v>서비스업</c:v>
                </c:pt>
                <c:pt idx="3">
                  <c:v>운수창고통신업</c:v>
                </c:pt>
                <c:pt idx="4">
                  <c:v>그 외</c:v>
                </c:pt>
              </c:strCache>
            </c:strRef>
          </c:cat>
          <c:val>
            <c:numRef>
              <c:f>데이터!$B$76:$F$76</c:f>
              <c:numCache>
                <c:formatCode>General</c:formatCode>
                <c:ptCount val="5"/>
                <c:pt idx="0">
                  <c:v>402</c:v>
                </c:pt>
                <c:pt idx="1">
                  <c:v>184</c:v>
                </c:pt>
                <c:pt idx="2">
                  <c:v>150</c:v>
                </c:pt>
                <c:pt idx="3">
                  <c:v>104</c:v>
                </c:pt>
                <c:pt idx="4">
                  <c:v>34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E500-4D1D-AF95-202D123D198A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/>
              <a:t>전체 업종내 규모별 사고사망자 수</a:t>
            </a:r>
            <a:r>
              <a:rPr lang="en-US" altLang="ko-KR"/>
              <a:t>(</a:t>
            </a:r>
            <a:r>
              <a:rPr lang="ko-KR" altLang="en-US"/>
              <a:t>명</a:t>
            </a:r>
            <a:r>
              <a:rPr lang="en-US" altLang="ko-KR"/>
              <a:t>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0.19057247468439076"/>
          <c:y val="0.17731480359251203"/>
          <c:w val="0.61619678066371963"/>
          <c:h val="0.72187513410718029"/>
        </c:manualLayout>
      </c:layout>
      <c:doughnutChart>
        <c:varyColors val="1"/>
        <c:ser>
          <c:idx val="0"/>
          <c:order val="0"/>
          <c:tx>
            <c:strRef>
              <c:f>데이터!$A$70</c:f>
              <c:strCache>
                <c:ptCount val="1"/>
                <c:pt idx="0">
                  <c:v>명</c:v>
                </c:pt>
              </c:strCache>
            </c:strRef>
          </c:tx>
          <c:dPt>
            <c:idx val="0"/>
            <c:bubble3D val="0"/>
            <c:spPr>
              <a:solidFill>
                <a:srgbClr val="5981C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3821-4136-A377-873E2E4F9234}"/>
              </c:ext>
            </c:extLst>
          </c:dPt>
          <c:dPt>
            <c:idx val="1"/>
            <c:bubble3D val="0"/>
            <c:spPr>
              <a:solidFill>
                <a:srgbClr val="29447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3821-4136-A377-873E2E4F9234}"/>
              </c:ext>
            </c:extLst>
          </c:dPt>
          <c:dPt>
            <c:idx val="2"/>
            <c:bubble3D val="0"/>
            <c:spPr>
              <a:solidFill>
                <a:srgbClr val="D2DDEE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3821-4136-A377-873E2E4F9234}"/>
              </c:ext>
            </c:extLst>
          </c:dPt>
          <c:dPt>
            <c:idx val="3"/>
            <c:bubble3D val="0"/>
            <c:spPr>
              <a:solidFill>
                <a:srgbClr val="A2B9DE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3821-4136-A377-873E2E4F9234}"/>
              </c:ext>
            </c:extLst>
          </c:dPt>
          <c:dPt>
            <c:idx val="4"/>
            <c:bubble3D val="0"/>
            <c:spPr>
              <a:solidFill>
                <a:srgbClr val="E9EEF7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3821-4136-A377-873E2E4F9234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3821-4136-A377-873E2E4F9234}"/>
                </c:ext>
              </c:extLst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3821-4136-A377-873E2E4F9234}"/>
                </c:ext>
              </c:extLst>
            </c:dLbl>
            <c:dLbl>
              <c:idx val="2"/>
              <c:layout>
                <c:manualLayout>
                  <c:x val="-3.9604099255263168E-2"/>
                  <c:y val="-2.4270610204529544E-2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3821-4136-A377-873E2E4F9234}"/>
                </c:ext>
              </c:extLst>
            </c:dLbl>
            <c:dLbl>
              <c:idx val="3"/>
              <c:layout>
                <c:manualLayout>
                  <c:x val="-2.6630129668525383E-2"/>
                  <c:y val="-3.2474720413350547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050" b="1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showLegendKey val="0"/>
              <c:showVal val="0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>
                  <c15:layout>
                    <c:manualLayout>
                      <c:w val="0.18890794677616327"/>
                      <c:h val="0.10258675125279094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7-3821-4136-A377-873E2E4F9234}"/>
                </c:ext>
              </c:extLst>
            </c:dLbl>
            <c:dLbl>
              <c:idx val="4"/>
              <c:layout>
                <c:manualLayout>
                  <c:x val="7.6267599530939446E-4"/>
                  <c:y val="-4.5538077856345033E-2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>
                  <c15:layout>
                    <c:manualLayout>
                      <c:w val="0.22560296712850111"/>
                      <c:h val="0.1366520714426619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9-3821-4136-A377-873E2E4F923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5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eparator>
</c:separator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데이터!$B$69:$F$69</c:f>
              <c:strCache>
                <c:ptCount val="5"/>
                <c:pt idx="0">
                  <c:v>5인 미만</c:v>
                </c:pt>
                <c:pt idx="1">
                  <c:v>5인~49인</c:v>
                </c:pt>
                <c:pt idx="2">
                  <c:v>50인~99인</c:v>
                </c:pt>
                <c:pt idx="3">
                  <c:v>100인~299인</c:v>
                </c:pt>
                <c:pt idx="4">
                  <c:v>300인 이상</c:v>
                </c:pt>
              </c:strCache>
            </c:strRef>
          </c:cat>
          <c:val>
            <c:numRef>
              <c:f>데이터!$B$70:$F$70</c:f>
              <c:numCache>
                <c:formatCode>General</c:formatCode>
                <c:ptCount val="5"/>
                <c:pt idx="0">
                  <c:v>342</c:v>
                </c:pt>
                <c:pt idx="1">
                  <c:v>365</c:v>
                </c:pt>
                <c:pt idx="2">
                  <c:v>49</c:v>
                </c:pt>
                <c:pt idx="3">
                  <c:v>71</c:v>
                </c:pt>
                <c:pt idx="4">
                  <c:v>47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3821-4136-A377-873E2E4F9234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omments/modernComment_15A_C072DD89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896D15B9-0C62-4A7F-ABBC-FA9DDDABDB73}" authorId="{35E483DD-4719-BEF8-752C-14C588386BC5}" created="2024-05-09T12:02:29.538">
    <pc:sldMkLst xmlns:pc="http://schemas.microsoft.com/office/powerpoint/2013/main/command">
      <pc:docMk/>
      <pc:sldMk cId="3073361885" sldId="259"/>
    </pc:sldMkLst>
    <p188:txBody>
      <a:bodyPr/>
      <a:lstStyle/>
      <a:p>
        <a:r>
          <a:rPr lang="ko-KR" altLang="en-US"/>
          <a:t>독립변수,종속변수, 매개변수 또는 조절변수의 이론들을 정리, 기존 논문 요약하여 본연구에서 사용되는 변수가 선정된 근거 제시, 분석에 사용되는 이론 정리</a:t>
        </a:r>
      </a:p>
    </p188:txBody>
  </p188:cm>
  <p188:cm id="{B15DAE07-5755-4849-AA2D-E981709976F2}" authorId="{35E483DD-4719-BEF8-752C-14C588386BC5}" created="2024-05-09T12:03:11.225">
    <pc:sldMkLst xmlns:pc="http://schemas.microsoft.com/office/powerpoint/2013/main/command">
      <pc:docMk/>
      <pc:sldMk cId="3073361885" sldId="259"/>
    </pc:sldMkLst>
    <p188:txBody>
      <a:bodyPr/>
      <a:lstStyle/>
      <a:p>
        <a:r>
          <a:rPr lang="ko-KR" altLang="en-US"/>
          <a:t>연구가설은 선행연구를 기반으로 이론적 근거를 제시해줘야함, 연구문제는 특별히 이론적 근거가 필요없음, 연구문제와 연구가설 명확히 구분</a:t>
        </a:r>
      </a:p>
    </p188:txBody>
  </p188:cm>
</p188:cmLst>
</file>

<file path=ppt/comments/modernComment_15B_25A0074A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896D15B9-0C62-4A7F-ABBC-FA9DDDABDB73}" authorId="{35E483DD-4719-BEF8-752C-14C588386BC5}" created="2024-05-09T12:02:29.538">
    <pc:sldMkLst xmlns:pc="http://schemas.microsoft.com/office/powerpoint/2013/main/command">
      <pc:docMk/>
      <pc:sldMk cId="3073361885" sldId="259"/>
    </pc:sldMkLst>
    <p188:txBody>
      <a:bodyPr/>
      <a:lstStyle/>
      <a:p>
        <a:r>
          <a:rPr lang="ko-KR" altLang="en-US"/>
          <a:t>독립변수,종속변수, 매개변수 또는 조절변수의 이론들을 정리, 기존 논문 요약하여 본연구에서 사용되는 변수가 선정된 근거 제시, 분석에 사용되는 이론 정리</a:t>
        </a:r>
      </a:p>
    </p188:txBody>
  </p188:cm>
  <p188:cm id="{B15DAE07-5755-4849-AA2D-E981709976F2}" authorId="{35E483DD-4719-BEF8-752C-14C588386BC5}" created="2024-05-09T12:03:11.225">
    <pc:sldMkLst xmlns:pc="http://schemas.microsoft.com/office/powerpoint/2013/main/command">
      <pc:docMk/>
      <pc:sldMk cId="3073361885" sldId="259"/>
    </pc:sldMkLst>
    <p188:txBody>
      <a:bodyPr/>
      <a:lstStyle/>
      <a:p>
        <a:r>
          <a:rPr lang="ko-KR" altLang="en-US"/>
          <a:t>연구가설은 선행연구를 기반으로 이론적 근거를 제시해줘야함, 연구문제는 특별히 이론적 근거가 필요없음, 연구문제와 연구가설 명확히 구분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319A3D-547F-4CDE-986D-3CF9E19446F1}" type="datetimeFigureOut">
              <a:rPr lang="ko-KR" altLang="en-US" smtClean="0"/>
              <a:t>2024-05-16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07C42D-BB8B-4A0D-9E67-5FE0A30EE7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18949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이론적 배경</a:t>
            </a:r>
            <a:endParaRPr lang="en-US" altLang="ko-KR" dirty="0"/>
          </a:p>
          <a:p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건설현장 정형</a:t>
            </a:r>
            <a:r>
              <a:rPr lang="en-US" altLang="ko-KR" dirty="0"/>
              <a:t>, </a:t>
            </a:r>
            <a:r>
              <a:rPr lang="ko-KR" altLang="en-US" dirty="0"/>
              <a:t>비정형 데이터 활용한 건설재해 예측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변수 선정 근거</a:t>
            </a:r>
            <a:r>
              <a:rPr lang="en-US" altLang="ko-KR" dirty="0"/>
              <a:t>: </a:t>
            </a:r>
            <a:r>
              <a:rPr lang="ko-KR" altLang="en-US" dirty="0"/>
              <a:t>데이터 표본이 적거나 사전에 파악 </a:t>
            </a:r>
            <a:r>
              <a:rPr lang="ko-KR" altLang="en-US" i="1" dirty="0"/>
              <a:t>불가능한</a:t>
            </a:r>
            <a:r>
              <a:rPr lang="ko-KR" altLang="en-US" dirty="0"/>
              <a:t> 변수 제거</a:t>
            </a:r>
            <a:r>
              <a:rPr lang="en-US" altLang="ko-KR" dirty="0"/>
              <a:t>, permutation feature importance(Fisher et al., 2019) </a:t>
            </a:r>
            <a:r>
              <a:rPr lang="ko-KR" altLang="en-US" dirty="0"/>
              <a:t>기법 적용하여 관련성 높은 변수 선정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 err="1"/>
              <a:t>수치형데이터의</a:t>
            </a:r>
            <a:r>
              <a:rPr lang="ko-KR" altLang="en-US" dirty="0"/>
              <a:t> 경우 정규화 수행</a:t>
            </a:r>
            <a:r>
              <a:rPr lang="en-US" altLang="ko-KR" dirty="0"/>
              <a:t>, </a:t>
            </a:r>
            <a:r>
              <a:rPr lang="ko-KR" altLang="en-US" dirty="0"/>
              <a:t>범주형 데이터의 경우 </a:t>
            </a:r>
            <a:r>
              <a:rPr lang="ko-KR" altLang="en-US" dirty="0" err="1"/>
              <a:t>원핫인코딩</a:t>
            </a:r>
            <a:r>
              <a:rPr lang="ko-KR" altLang="en-US" dirty="0"/>
              <a:t> 수행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비정형데이터</a:t>
            </a:r>
            <a:r>
              <a:rPr lang="en-US" altLang="ko-KR" dirty="0"/>
              <a:t>: </a:t>
            </a:r>
            <a:r>
              <a:rPr lang="ko-KR" altLang="en-US" dirty="0"/>
              <a:t>특수문자</a:t>
            </a:r>
            <a:r>
              <a:rPr lang="en-US" altLang="ko-KR" dirty="0"/>
              <a:t>, </a:t>
            </a:r>
            <a:r>
              <a:rPr lang="ko-KR" altLang="en-US" dirty="0" err="1"/>
              <a:t>불용어</a:t>
            </a:r>
            <a:r>
              <a:rPr lang="ko-KR" altLang="en-US" dirty="0"/>
              <a:t> 처리 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>
                <a:solidFill>
                  <a:schemeClr val="tx1"/>
                </a:solidFill>
                <a:highlight>
                  <a:srgbClr val="FFFF00"/>
                </a:highlight>
              </a:rPr>
              <a:t>기온</a:t>
            </a:r>
            <a:r>
              <a:rPr lang="en-US" altLang="ko-KR" dirty="0">
                <a:solidFill>
                  <a:schemeClr val="tx1"/>
                </a:solidFill>
                <a:highlight>
                  <a:srgbClr val="FFFF00"/>
                </a:highlight>
              </a:rPr>
              <a:t>, </a:t>
            </a:r>
            <a:r>
              <a:rPr lang="ko-KR" altLang="en-US" dirty="0">
                <a:solidFill>
                  <a:schemeClr val="tx1"/>
                </a:solidFill>
                <a:highlight>
                  <a:srgbClr val="FFFF00"/>
                </a:highlight>
              </a:rPr>
              <a:t>습도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시간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계절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날씨유형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공사종류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대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중</a:t>
            </a:r>
            <a:r>
              <a:rPr lang="en-US" altLang="ko-KR" dirty="0">
                <a:solidFill>
                  <a:schemeClr val="tx1"/>
                </a:solidFill>
              </a:rPr>
              <a:t>), </a:t>
            </a:r>
            <a:r>
              <a:rPr lang="ko-KR" altLang="en-US" dirty="0">
                <a:solidFill>
                  <a:schemeClr val="tx1"/>
                </a:solidFill>
              </a:rPr>
              <a:t>시설종류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대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중</a:t>
            </a:r>
            <a:r>
              <a:rPr lang="en-US" altLang="ko-KR" dirty="0">
                <a:solidFill>
                  <a:schemeClr val="tx1"/>
                </a:solidFill>
              </a:rPr>
              <a:t>), </a:t>
            </a:r>
            <a:r>
              <a:rPr lang="ko-KR" altLang="en-US" dirty="0">
                <a:solidFill>
                  <a:schemeClr val="tx1"/>
                </a:solidFill>
              </a:rPr>
              <a:t>작업장소</a:t>
            </a:r>
            <a:r>
              <a:rPr lang="en-US" altLang="ko-KR" dirty="0">
                <a:solidFill>
                  <a:schemeClr val="tx1"/>
                </a:solidFill>
              </a:rPr>
              <a:t>(1),</a:t>
            </a:r>
            <a:r>
              <a:rPr lang="ko-KR" altLang="en-US" dirty="0">
                <a:solidFill>
                  <a:schemeClr val="tx1"/>
                </a:solidFill>
              </a:rPr>
              <a:t>작업위치</a:t>
            </a:r>
            <a:r>
              <a:rPr lang="en-US" altLang="ko-KR" dirty="0">
                <a:solidFill>
                  <a:schemeClr val="tx1"/>
                </a:solidFill>
              </a:rPr>
              <a:t>(2), </a:t>
            </a:r>
            <a:r>
              <a:rPr lang="ko-KR" altLang="en-US" dirty="0">
                <a:solidFill>
                  <a:schemeClr val="tx1"/>
                </a:solidFill>
              </a:rPr>
              <a:t>사고객체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작업프로세스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구체적 사고원인</a:t>
            </a:r>
            <a:endParaRPr lang="en-US" altLang="ko-KR" dirty="0"/>
          </a:p>
          <a:p>
            <a:pPr marL="457200" lvl="1" indent="0">
              <a:buFontTx/>
              <a:buNone/>
            </a:pPr>
            <a:endParaRPr lang="en-US" altLang="ko-KR" dirty="0"/>
          </a:p>
          <a:p>
            <a:r>
              <a:rPr lang="en-US" altLang="ko-KR" dirty="0"/>
              <a:t>2. </a:t>
            </a:r>
            <a:r>
              <a:rPr lang="ko-KR" altLang="en-US" dirty="0"/>
              <a:t>공정기반 위험도평가지수 개발</a:t>
            </a:r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>
                <a:solidFill>
                  <a:srgbClr val="FF0000"/>
                </a:solidFill>
              </a:rPr>
              <a:t>변수 선정 근거</a:t>
            </a:r>
            <a:r>
              <a:rPr lang="en-US" altLang="ko-KR" dirty="0">
                <a:solidFill>
                  <a:srgbClr val="FF0000"/>
                </a:solidFill>
              </a:rPr>
              <a:t>: </a:t>
            </a:r>
            <a:r>
              <a:rPr lang="ko-KR" altLang="en-US" dirty="0">
                <a:solidFill>
                  <a:srgbClr val="FF0000"/>
                </a:solidFill>
              </a:rPr>
              <a:t>문헌조사 </a:t>
            </a:r>
            <a:r>
              <a:rPr lang="ko-KR" altLang="en-US" dirty="0"/>
              <a:t>및 안전관리자 </a:t>
            </a:r>
            <a:r>
              <a:rPr lang="ko-KR" altLang="en-US" dirty="0" err="1"/>
              <a:t>면답</a:t>
            </a:r>
            <a:r>
              <a:rPr lang="ko-KR" altLang="en-US" dirty="0"/>
              <a:t> 결과</a:t>
            </a:r>
            <a:r>
              <a:rPr lang="en-US" altLang="ko-KR" dirty="0"/>
              <a:t>, </a:t>
            </a:r>
            <a:r>
              <a:rPr lang="ko-KR" altLang="en-US" dirty="0" err="1"/>
              <a:t>측정가능하고</a:t>
            </a:r>
            <a:r>
              <a:rPr lang="ko-KR" altLang="en-US" dirty="0"/>
              <a:t> 통계적 값이 있는지 등 전문가 자문</a:t>
            </a:r>
            <a:endParaRPr lang="en-US" altLang="ko-KR" dirty="0"/>
          </a:p>
          <a:p>
            <a:pPr marL="0" indent="0">
              <a:buFontTx/>
              <a:buNone/>
            </a:pPr>
            <a:r>
              <a:rPr lang="en-US" altLang="ko-KR" dirty="0">
                <a:solidFill>
                  <a:srgbClr val="FF0000"/>
                </a:solidFill>
              </a:rPr>
              <a:t>- </a:t>
            </a:r>
            <a:r>
              <a:rPr lang="ko-KR" altLang="en-US" dirty="0" err="1">
                <a:solidFill>
                  <a:srgbClr val="FF0000"/>
                </a:solidFill>
              </a:rPr>
              <a:t>공종</a:t>
            </a:r>
            <a:r>
              <a:rPr lang="en-US" altLang="ko-KR" dirty="0">
                <a:solidFill>
                  <a:srgbClr val="FF0000"/>
                </a:solidFill>
                <a:highlight>
                  <a:srgbClr val="FFFF00"/>
                </a:highlight>
              </a:rPr>
              <a:t>, </a:t>
            </a:r>
            <a:r>
              <a:rPr lang="ko-KR" altLang="en-US" dirty="0">
                <a:solidFill>
                  <a:srgbClr val="FF0000"/>
                </a:solidFill>
                <a:highlight>
                  <a:srgbClr val="FFFF00"/>
                </a:highlight>
              </a:rPr>
              <a:t>공사종류</a:t>
            </a:r>
            <a:r>
              <a:rPr lang="en-US" altLang="ko-KR" dirty="0"/>
              <a:t>, </a:t>
            </a:r>
            <a:r>
              <a:rPr lang="ko-KR" altLang="en-US" dirty="0" err="1"/>
              <a:t>공정률</a:t>
            </a:r>
            <a:r>
              <a:rPr lang="en-US" altLang="ko-KR" dirty="0"/>
              <a:t>, </a:t>
            </a:r>
            <a:r>
              <a:rPr lang="ko-KR" altLang="en-US" dirty="0"/>
              <a:t>공사규모</a:t>
            </a:r>
            <a:r>
              <a:rPr lang="en-US" altLang="ko-KR" dirty="0"/>
              <a:t>(</a:t>
            </a:r>
            <a:r>
              <a:rPr lang="ko-KR" altLang="en-US" dirty="0"/>
              <a:t>계약금액</a:t>
            </a:r>
            <a:r>
              <a:rPr lang="en-US" altLang="ko-KR" dirty="0"/>
              <a:t>), </a:t>
            </a:r>
            <a:r>
              <a:rPr lang="ko-KR" altLang="en-US" dirty="0"/>
              <a:t>층수</a:t>
            </a:r>
            <a:r>
              <a:rPr lang="en-US" altLang="ko-KR" dirty="0"/>
              <a:t>, </a:t>
            </a:r>
            <a:r>
              <a:rPr lang="ko-KR" altLang="en-US" dirty="0"/>
              <a:t>공사기간</a:t>
            </a:r>
            <a:r>
              <a:rPr lang="en-US" altLang="ko-KR" dirty="0"/>
              <a:t>, </a:t>
            </a:r>
            <a:r>
              <a:rPr lang="ko-KR" altLang="en-US" dirty="0"/>
              <a:t>안전교육</a:t>
            </a:r>
            <a:r>
              <a:rPr lang="en-US" altLang="ko-KR" dirty="0"/>
              <a:t>, </a:t>
            </a:r>
            <a:r>
              <a:rPr lang="ko-KR" altLang="en-US" dirty="0"/>
              <a:t>현장근무일수</a:t>
            </a:r>
            <a:r>
              <a:rPr lang="en-US" altLang="ko-KR" dirty="0"/>
              <a:t>, </a:t>
            </a:r>
            <a:r>
              <a:rPr lang="ko-KR" altLang="en-US" dirty="0"/>
              <a:t>날씨</a:t>
            </a:r>
            <a:r>
              <a:rPr lang="en-US" altLang="ko-KR" dirty="0"/>
              <a:t>(</a:t>
            </a:r>
            <a:r>
              <a:rPr lang="ko-KR" altLang="en-US" dirty="0"/>
              <a:t>온도</a:t>
            </a:r>
            <a:r>
              <a:rPr lang="en-US" altLang="ko-KR" dirty="0"/>
              <a:t>), </a:t>
            </a:r>
            <a:r>
              <a:rPr lang="ko-KR" altLang="en-US" dirty="0"/>
              <a:t>요일</a:t>
            </a:r>
            <a:endParaRPr lang="en-US" altLang="ko-KR" dirty="0"/>
          </a:p>
          <a:p>
            <a:pPr marL="0" indent="0">
              <a:buFontTx/>
              <a:buNone/>
            </a:pPr>
            <a:endParaRPr lang="en-US" altLang="ko-KR" dirty="0"/>
          </a:p>
          <a:p>
            <a:pPr marL="0" indent="0">
              <a:buFontTx/>
              <a:buNone/>
            </a:pPr>
            <a:endParaRPr lang="en-US" altLang="ko-KR" dirty="0"/>
          </a:p>
          <a:p>
            <a:pPr marL="0" indent="0">
              <a:buFontTx/>
              <a:buNone/>
            </a:pPr>
            <a:r>
              <a:rPr lang="en-US" altLang="ko-KR" dirty="0"/>
              <a:t>3. </a:t>
            </a:r>
            <a:r>
              <a:rPr lang="ko-KR" altLang="en-US" dirty="0"/>
              <a:t>의사결정나무기법을 이용한 건설재해 사전 예측모델 개발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변수 선정 근거</a:t>
            </a:r>
            <a:r>
              <a:rPr lang="en-US" altLang="ko-KR" dirty="0"/>
              <a:t>: </a:t>
            </a:r>
            <a:r>
              <a:rPr lang="ko-KR" altLang="en-US" dirty="0"/>
              <a:t>전문가 인터뷰 조사 </a:t>
            </a:r>
            <a:r>
              <a:rPr lang="en-US" altLang="ko-KR" dirty="0"/>
              <a:t>-15</a:t>
            </a:r>
            <a:r>
              <a:rPr lang="ko-KR" altLang="en-US" dirty="0"/>
              <a:t>개</a:t>
            </a:r>
            <a:endParaRPr lang="en-US" altLang="ko-KR" dirty="0"/>
          </a:p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ko-KR" dirty="0"/>
              <a:t>(</a:t>
            </a:r>
            <a:r>
              <a:rPr lang="ko-KR" altLang="en-US" dirty="0"/>
              <a:t>개인정보</a:t>
            </a:r>
            <a:r>
              <a:rPr lang="en-US" altLang="ko-KR" dirty="0"/>
              <a:t>) </a:t>
            </a:r>
            <a:r>
              <a:rPr lang="ko-KR" altLang="en-US" dirty="0"/>
              <a:t>성별</a:t>
            </a:r>
            <a:r>
              <a:rPr lang="en-US" altLang="ko-KR" dirty="0"/>
              <a:t>, </a:t>
            </a:r>
            <a:r>
              <a:rPr lang="ko-KR" altLang="en-US" dirty="0"/>
              <a:t>나이</a:t>
            </a:r>
            <a:r>
              <a:rPr lang="en-US" altLang="ko-KR" dirty="0"/>
              <a:t>, </a:t>
            </a:r>
            <a:r>
              <a:rPr lang="ko-KR" altLang="en-US" dirty="0"/>
              <a:t>국적</a:t>
            </a:r>
            <a:r>
              <a:rPr lang="en-US" altLang="ko-KR" dirty="0"/>
              <a:t>, </a:t>
            </a:r>
            <a:r>
              <a:rPr lang="ko-KR" altLang="en-US" dirty="0"/>
              <a:t>고용형태</a:t>
            </a:r>
            <a:r>
              <a:rPr lang="en-US" altLang="ko-KR" dirty="0"/>
              <a:t>(</a:t>
            </a:r>
            <a:r>
              <a:rPr lang="ko-KR" altLang="en-US" dirty="0"/>
              <a:t>정규비정규</a:t>
            </a:r>
            <a:r>
              <a:rPr lang="en-US" altLang="ko-KR" dirty="0"/>
              <a:t>), </a:t>
            </a:r>
            <a:r>
              <a:rPr lang="ko-KR" altLang="en-US" dirty="0"/>
              <a:t>직무</a:t>
            </a:r>
            <a:r>
              <a:rPr lang="en-US" altLang="ko-KR" dirty="0"/>
              <a:t>(</a:t>
            </a:r>
            <a:r>
              <a:rPr lang="ko-KR" altLang="en-US" dirty="0"/>
              <a:t>경영</a:t>
            </a:r>
            <a:r>
              <a:rPr lang="en-US" altLang="ko-KR" dirty="0"/>
              <a:t>, </a:t>
            </a:r>
            <a:r>
              <a:rPr lang="ko-KR" altLang="en-US" dirty="0"/>
              <a:t>엔지니어</a:t>
            </a:r>
            <a:r>
              <a:rPr lang="en-US" altLang="ko-KR" dirty="0"/>
              <a:t>, </a:t>
            </a:r>
            <a:r>
              <a:rPr lang="ko-KR" altLang="en-US" dirty="0"/>
              <a:t>노동자</a:t>
            </a:r>
            <a:r>
              <a:rPr lang="en-US" altLang="ko-KR" dirty="0"/>
              <a:t>,,), </a:t>
            </a:r>
            <a:r>
              <a:rPr lang="ko-KR" altLang="en-US" dirty="0"/>
              <a:t>회사 근무 기간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en-US" altLang="ko-KR" dirty="0"/>
              <a:t>(</a:t>
            </a:r>
            <a:r>
              <a:rPr lang="ko-KR" altLang="en-US" dirty="0"/>
              <a:t>공사특성</a:t>
            </a:r>
            <a:r>
              <a:rPr lang="en-US" altLang="ko-KR" dirty="0"/>
              <a:t>) </a:t>
            </a:r>
            <a:r>
              <a:rPr lang="ko-KR" altLang="en-US" dirty="0"/>
              <a:t>프로젝트 종류</a:t>
            </a:r>
            <a:r>
              <a:rPr lang="en-US" altLang="ko-KR" dirty="0"/>
              <a:t>(</a:t>
            </a:r>
            <a:r>
              <a:rPr lang="ko-KR" altLang="en-US" dirty="0"/>
              <a:t>거주 및 상가</a:t>
            </a:r>
            <a:r>
              <a:rPr lang="en-US" altLang="ko-KR" dirty="0"/>
              <a:t>, </a:t>
            </a:r>
            <a:r>
              <a:rPr lang="ko-KR" altLang="en-US" dirty="0"/>
              <a:t>공공 등</a:t>
            </a:r>
            <a:r>
              <a:rPr lang="en-US" altLang="ko-KR" dirty="0"/>
              <a:t>), </a:t>
            </a:r>
            <a:r>
              <a:rPr lang="ko-KR" altLang="en-US" dirty="0"/>
              <a:t>프로젝트기간</a:t>
            </a:r>
            <a:r>
              <a:rPr lang="en-US" altLang="ko-KR" dirty="0"/>
              <a:t>, </a:t>
            </a:r>
            <a:r>
              <a:rPr lang="ko-KR" altLang="en-US" dirty="0"/>
              <a:t>규모</a:t>
            </a:r>
            <a:r>
              <a:rPr lang="en-US" altLang="ko-KR" dirty="0"/>
              <a:t>, </a:t>
            </a:r>
            <a:r>
              <a:rPr lang="ko-KR" altLang="en-US" dirty="0" err="1"/>
              <a:t>공정률</a:t>
            </a:r>
            <a:r>
              <a:rPr lang="en-US" altLang="ko-KR" dirty="0"/>
              <a:t>, </a:t>
            </a:r>
            <a:r>
              <a:rPr lang="ko-KR" altLang="en-US" dirty="0"/>
              <a:t>노동자수</a:t>
            </a:r>
            <a:r>
              <a:rPr lang="en-US" altLang="ko-KR" dirty="0"/>
              <a:t> </a:t>
            </a:r>
          </a:p>
          <a:p>
            <a:pPr marL="171450" indent="-171450">
              <a:buFontTx/>
              <a:buChar char="-"/>
            </a:pPr>
            <a:r>
              <a:rPr lang="en-US" altLang="ko-KR" dirty="0"/>
              <a:t>(</a:t>
            </a:r>
            <a:r>
              <a:rPr lang="ko-KR" altLang="en-US" dirty="0"/>
              <a:t>시간</a:t>
            </a:r>
            <a:r>
              <a:rPr lang="en-US" altLang="ko-KR" dirty="0"/>
              <a:t>,</a:t>
            </a:r>
            <a:r>
              <a:rPr lang="ko-KR" altLang="en-US" dirty="0"/>
              <a:t>지역</a:t>
            </a:r>
            <a:r>
              <a:rPr lang="en-US" altLang="ko-KR" dirty="0"/>
              <a:t>) </a:t>
            </a:r>
            <a:r>
              <a:rPr lang="ko-KR" altLang="en-US" dirty="0"/>
              <a:t>주중주말</a:t>
            </a:r>
            <a:r>
              <a:rPr lang="en-US" altLang="ko-KR" dirty="0"/>
              <a:t>, </a:t>
            </a:r>
            <a:r>
              <a:rPr lang="ko-KR" altLang="en-US" dirty="0"/>
              <a:t>지역</a:t>
            </a:r>
            <a:r>
              <a:rPr lang="en-US" altLang="ko-KR" dirty="0"/>
              <a:t>, </a:t>
            </a:r>
            <a:r>
              <a:rPr lang="ko-KR" altLang="en-US" dirty="0"/>
              <a:t>계절</a:t>
            </a:r>
            <a:r>
              <a:rPr lang="en-US" altLang="ko-KR" dirty="0"/>
              <a:t>, </a:t>
            </a:r>
            <a:r>
              <a:rPr lang="ko-KR" altLang="en-US" dirty="0"/>
              <a:t>시간</a:t>
            </a:r>
            <a:endParaRPr lang="en-US" altLang="ko-KR" dirty="0"/>
          </a:p>
          <a:p>
            <a:pPr marL="0" indent="0">
              <a:buFontTx/>
              <a:buNone/>
            </a:pPr>
            <a:r>
              <a:rPr lang="en-US" altLang="ko-KR" dirty="0"/>
              <a:t>- 80% </a:t>
            </a:r>
          </a:p>
          <a:p>
            <a:pPr marL="0" indent="0">
              <a:buFontTx/>
              <a:buNone/>
            </a:pPr>
            <a:endParaRPr lang="en-US" altLang="ko-KR" dirty="0"/>
          </a:p>
          <a:p>
            <a:pPr marL="171450" indent="-171450">
              <a:buFont typeface="Wingdings" panose="05000000000000000000" pitchFamily="2" charset="2"/>
              <a:buChar char="è"/>
            </a:pPr>
            <a:r>
              <a:rPr lang="en-US" altLang="ko-KR" dirty="0">
                <a:sym typeface="Wingdings" panose="05000000000000000000" pitchFamily="2" charset="2"/>
              </a:rPr>
              <a:t>1,2 </a:t>
            </a:r>
            <a:r>
              <a:rPr lang="ko-KR" altLang="en-US" dirty="0">
                <a:sym typeface="Wingdings" panose="05000000000000000000" pitchFamily="2" charset="2"/>
              </a:rPr>
              <a:t>공통 변수</a:t>
            </a:r>
            <a:r>
              <a:rPr lang="en-US" altLang="ko-KR" dirty="0">
                <a:sym typeface="Wingdings" panose="05000000000000000000" pitchFamily="2" charset="2"/>
              </a:rPr>
              <a:t>: (</a:t>
            </a:r>
            <a:r>
              <a:rPr lang="ko-KR" altLang="en-US" dirty="0">
                <a:sym typeface="Wingdings" panose="05000000000000000000" pitchFamily="2" charset="2"/>
              </a:rPr>
              <a:t>공사특성</a:t>
            </a:r>
            <a:r>
              <a:rPr lang="en-US" altLang="ko-KR" dirty="0">
                <a:sym typeface="Wingdings" panose="05000000000000000000" pitchFamily="2" charset="2"/>
              </a:rPr>
              <a:t>) </a:t>
            </a:r>
            <a:r>
              <a:rPr lang="ko-KR" altLang="en-US" dirty="0" err="1">
                <a:sym typeface="Wingdings" panose="05000000000000000000" pitchFamily="2" charset="2"/>
              </a:rPr>
              <a:t>공종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공사종류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층수</a:t>
            </a:r>
            <a:r>
              <a:rPr lang="en-US" altLang="ko-KR" dirty="0">
                <a:sym typeface="Wingdings" panose="05000000000000000000" pitchFamily="2" charset="2"/>
              </a:rPr>
              <a:t>(</a:t>
            </a:r>
            <a:r>
              <a:rPr lang="ko-KR" altLang="en-US" dirty="0">
                <a:sym typeface="Wingdings" panose="05000000000000000000" pitchFamily="2" charset="2"/>
              </a:rPr>
              <a:t>작업위치</a:t>
            </a:r>
            <a:r>
              <a:rPr lang="en-US" altLang="ko-KR" dirty="0">
                <a:sym typeface="Wingdings" panose="05000000000000000000" pitchFamily="2" charset="2"/>
              </a:rPr>
              <a:t>?), (</a:t>
            </a:r>
            <a:r>
              <a:rPr lang="ko-KR" altLang="en-US" dirty="0">
                <a:sym typeface="Wingdings" panose="05000000000000000000" pitchFamily="2" charset="2"/>
              </a:rPr>
              <a:t>날씨</a:t>
            </a:r>
            <a:r>
              <a:rPr lang="en-US" altLang="ko-KR" dirty="0">
                <a:sym typeface="Wingdings" panose="05000000000000000000" pitchFamily="2" charset="2"/>
              </a:rPr>
              <a:t>) </a:t>
            </a:r>
            <a:r>
              <a:rPr lang="ko-KR" altLang="en-US" dirty="0">
                <a:sym typeface="Wingdings" panose="05000000000000000000" pitchFamily="2" charset="2"/>
              </a:rPr>
              <a:t>기온</a:t>
            </a:r>
            <a:endParaRPr lang="en-US" altLang="ko-KR" dirty="0"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è"/>
            </a:pPr>
            <a:r>
              <a:rPr lang="en-US" altLang="ko-KR" dirty="0">
                <a:sym typeface="Wingdings" panose="05000000000000000000" pitchFamily="2" charset="2"/>
              </a:rPr>
              <a:t> 1,3 </a:t>
            </a:r>
            <a:r>
              <a:rPr lang="ko-KR" altLang="en-US" dirty="0">
                <a:sym typeface="Wingdings" panose="05000000000000000000" pitchFamily="2" charset="2"/>
              </a:rPr>
              <a:t>공통 변수</a:t>
            </a:r>
            <a:r>
              <a:rPr lang="en-US" altLang="ko-KR" dirty="0">
                <a:sym typeface="Wingdings" panose="05000000000000000000" pitchFamily="2" charset="2"/>
              </a:rPr>
              <a:t>: (</a:t>
            </a:r>
            <a:r>
              <a:rPr lang="ko-KR" altLang="en-US" dirty="0">
                <a:sym typeface="Wingdings" panose="05000000000000000000" pitchFamily="2" charset="2"/>
              </a:rPr>
              <a:t>공사특성</a:t>
            </a:r>
            <a:r>
              <a:rPr lang="en-US" altLang="ko-KR" dirty="0">
                <a:sym typeface="Wingdings" panose="05000000000000000000" pitchFamily="2" charset="2"/>
              </a:rPr>
              <a:t>) </a:t>
            </a:r>
            <a:r>
              <a:rPr lang="ko-KR" altLang="en-US" dirty="0">
                <a:sym typeface="Wingdings" panose="05000000000000000000" pitchFamily="2" charset="2"/>
              </a:rPr>
              <a:t>프로젝트 종류</a:t>
            </a:r>
            <a:r>
              <a:rPr lang="en-US" altLang="ko-KR" dirty="0">
                <a:sym typeface="Wingdings" panose="05000000000000000000" pitchFamily="2" charset="2"/>
              </a:rPr>
              <a:t> (</a:t>
            </a:r>
            <a:r>
              <a:rPr lang="ko-KR" altLang="en-US" dirty="0">
                <a:sym typeface="Wingdings" panose="05000000000000000000" pitchFamily="2" charset="2"/>
              </a:rPr>
              <a:t>시간</a:t>
            </a:r>
            <a:r>
              <a:rPr lang="en-US" altLang="ko-KR" dirty="0">
                <a:sym typeface="Wingdings" panose="05000000000000000000" pitchFamily="2" charset="2"/>
              </a:rPr>
              <a:t>) </a:t>
            </a:r>
            <a:r>
              <a:rPr lang="ko-KR" altLang="en-US" dirty="0">
                <a:sym typeface="Wingdings" panose="05000000000000000000" pitchFamily="2" charset="2"/>
              </a:rPr>
              <a:t>계절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시간</a:t>
            </a:r>
            <a:endParaRPr lang="en-US" altLang="ko-KR" dirty="0"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è"/>
            </a:pPr>
            <a:r>
              <a:rPr lang="en-US" altLang="ko-KR" dirty="0">
                <a:sym typeface="Wingdings" panose="05000000000000000000" pitchFamily="2" charset="2"/>
              </a:rPr>
              <a:t>2,3 </a:t>
            </a:r>
            <a:r>
              <a:rPr lang="ko-KR" altLang="en-US" dirty="0">
                <a:sym typeface="Wingdings" panose="05000000000000000000" pitchFamily="2" charset="2"/>
              </a:rPr>
              <a:t>공통 변수</a:t>
            </a:r>
            <a:r>
              <a:rPr lang="en-US" altLang="ko-KR" dirty="0">
                <a:sym typeface="Wingdings" panose="05000000000000000000" pitchFamily="2" charset="2"/>
              </a:rPr>
              <a:t>: (</a:t>
            </a:r>
            <a:r>
              <a:rPr lang="ko-KR" altLang="en-US" dirty="0">
                <a:sym typeface="Wingdings" panose="05000000000000000000" pitchFamily="2" charset="2"/>
              </a:rPr>
              <a:t>공사특성</a:t>
            </a:r>
            <a:r>
              <a:rPr lang="en-US" altLang="ko-KR" dirty="0">
                <a:sym typeface="Wingdings" panose="05000000000000000000" pitchFamily="2" charset="2"/>
              </a:rPr>
              <a:t>) </a:t>
            </a:r>
            <a:r>
              <a:rPr lang="ko-KR" altLang="en-US" dirty="0">
                <a:sym typeface="Wingdings" panose="05000000000000000000" pitchFamily="2" charset="2"/>
              </a:rPr>
              <a:t>프로젝트 종류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 err="1">
                <a:sym typeface="Wingdings" panose="05000000000000000000" pitchFamily="2" charset="2"/>
              </a:rPr>
              <a:t>공정률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프로젝트규모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프로젝트기간</a:t>
            </a:r>
            <a:r>
              <a:rPr lang="en-US" altLang="ko-KR" dirty="0">
                <a:sym typeface="Wingdings" panose="05000000000000000000" pitchFamily="2" charset="2"/>
              </a:rPr>
              <a:t>, (</a:t>
            </a:r>
            <a:r>
              <a:rPr lang="ko-KR" altLang="en-US" dirty="0">
                <a:sym typeface="Wingdings" panose="05000000000000000000" pitchFamily="2" charset="2"/>
              </a:rPr>
              <a:t>시간</a:t>
            </a:r>
            <a:r>
              <a:rPr lang="en-US" altLang="ko-KR" dirty="0">
                <a:sym typeface="Wingdings" panose="05000000000000000000" pitchFamily="2" charset="2"/>
              </a:rPr>
              <a:t>) </a:t>
            </a:r>
            <a:r>
              <a:rPr lang="ko-KR" altLang="en-US" dirty="0">
                <a:sym typeface="Wingdings" panose="05000000000000000000" pitchFamily="2" charset="2"/>
              </a:rPr>
              <a:t>주중주말</a:t>
            </a:r>
            <a:r>
              <a:rPr lang="en-US" altLang="ko-KR" dirty="0">
                <a:sym typeface="Wingdings" panose="05000000000000000000" pitchFamily="2" charset="2"/>
              </a:rPr>
              <a:t>(</a:t>
            </a:r>
            <a:r>
              <a:rPr lang="ko-KR" altLang="en-US" dirty="0">
                <a:sym typeface="Wingdings" panose="05000000000000000000" pitchFamily="2" charset="2"/>
              </a:rPr>
              <a:t>요일</a:t>
            </a:r>
            <a:r>
              <a:rPr lang="en-US" altLang="ko-KR" dirty="0">
                <a:sym typeface="Wingdings" panose="05000000000000000000" pitchFamily="2" charset="2"/>
              </a:rPr>
              <a:t>)</a:t>
            </a:r>
          </a:p>
          <a:p>
            <a:pPr marL="171450" indent="-171450">
              <a:buFont typeface="Wingdings" panose="05000000000000000000" pitchFamily="2" charset="2"/>
              <a:buChar char="è"/>
            </a:pPr>
            <a:r>
              <a:rPr lang="en-US" altLang="ko-KR" dirty="0">
                <a:sym typeface="Wingdings" panose="05000000000000000000" pitchFamily="2" charset="2"/>
              </a:rPr>
              <a:t>1,2,3 </a:t>
            </a:r>
            <a:r>
              <a:rPr lang="ko-KR" altLang="en-US" dirty="0">
                <a:sym typeface="Wingdings" panose="05000000000000000000" pitchFamily="2" charset="2"/>
              </a:rPr>
              <a:t>공통 변수</a:t>
            </a:r>
            <a:r>
              <a:rPr lang="en-US" altLang="ko-KR" dirty="0">
                <a:sym typeface="Wingdings" panose="05000000000000000000" pitchFamily="2" charset="2"/>
              </a:rPr>
              <a:t>: (</a:t>
            </a:r>
            <a:r>
              <a:rPr lang="ko-KR" altLang="en-US" dirty="0">
                <a:sym typeface="Wingdings" panose="05000000000000000000" pitchFamily="2" charset="2"/>
              </a:rPr>
              <a:t>공사특성</a:t>
            </a:r>
            <a:r>
              <a:rPr lang="en-US" altLang="ko-KR" dirty="0">
                <a:sym typeface="Wingdings" panose="05000000000000000000" pitchFamily="2" charset="2"/>
              </a:rPr>
              <a:t>) </a:t>
            </a:r>
            <a:r>
              <a:rPr lang="ko-KR" altLang="en-US" dirty="0">
                <a:sym typeface="Wingdings" panose="05000000000000000000" pitchFamily="2" charset="2"/>
              </a:rPr>
              <a:t>공사종류</a:t>
            </a:r>
            <a:endParaRPr lang="en-US" altLang="ko-KR" dirty="0"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è"/>
            </a:pPr>
            <a:r>
              <a:rPr lang="ko-KR" altLang="en-US" dirty="0">
                <a:sym typeface="Wingdings" panose="05000000000000000000" pitchFamily="2" charset="2"/>
              </a:rPr>
              <a:t>논문 참고 변수 최종 선정</a:t>
            </a:r>
            <a:r>
              <a:rPr lang="en-US" altLang="ko-KR" dirty="0">
                <a:sym typeface="Wingdings" panose="05000000000000000000" pitchFamily="2" charset="2"/>
              </a:rPr>
              <a:t>: (</a:t>
            </a:r>
            <a:r>
              <a:rPr lang="ko-KR" altLang="en-US" dirty="0">
                <a:sym typeface="Wingdings" panose="05000000000000000000" pitchFamily="2" charset="2"/>
              </a:rPr>
              <a:t>시간</a:t>
            </a:r>
            <a:r>
              <a:rPr lang="en-US" altLang="ko-KR" dirty="0">
                <a:sym typeface="Wingdings" panose="05000000000000000000" pitchFamily="2" charset="2"/>
              </a:rPr>
              <a:t>) </a:t>
            </a:r>
            <a:r>
              <a:rPr lang="ko-KR" altLang="en-US" dirty="0">
                <a:sym typeface="Wingdings" panose="05000000000000000000" pitchFamily="2" charset="2"/>
              </a:rPr>
              <a:t>요일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계절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시간</a:t>
            </a:r>
            <a:r>
              <a:rPr lang="en-US" altLang="ko-KR" dirty="0">
                <a:sym typeface="Wingdings" panose="05000000000000000000" pitchFamily="2" charset="2"/>
              </a:rPr>
              <a:t> (</a:t>
            </a:r>
            <a:r>
              <a:rPr lang="ko-KR" altLang="en-US" dirty="0">
                <a:sym typeface="Wingdings" panose="05000000000000000000" pitchFamily="2" charset="2"/>
              </a:rPr>
              <a:t>날씨</a:t>
            </a:r>
            <a:r>
              <a:rPr lang="en-US" altLang="ko-KR" dirty="0">
                <a:sym typeface="Wingdings" panose="05000000000000000000" pitchFamily="2" charset="2"/>
              </a:rPr>
              <a:t>) </a:t>
            </a:r>
            <a:r>
              <a:rPr lang="ko-KR" altLang="en-US" dirty="0">
                <a:sym typeface="Wingdings" panose="05000000000000000000" pitchFamily="2" charset="2"/>
              </a:rPr>
              <a:t>기온 </a:t>
            </a:r>
            <a:r>
              <a:rPr lang="en-US" altLang="ko-KR" dirty="0">
                <a:sym typeface="Wingdings" panose="05000000000000000000" pitchFamily="2" charset="2"/>
              </a:rPr>
              <a:t>(</a:t>
            </a:r>
            <a:r>
              <a:rPr lang="ko-KR" altLang="en-US" dirty="0">
                <a:sym typeface="Wingdings" panose="05000000000000000000" pitchFamily="2" charset="2"/>
              </a:rPr>
              <a:t>공사특성</a:t>
            </a:r>
            <a:r>
              <a:rPr lang="en-US" altLang="ko-KR" dirty="0">
                <a:sym typeface="Wingdings" panose="05000000000000000000" pitchFamily="2" charset="2"/>
              </a:rPr>
              <a:t>) </a:t>
            </a:r>
            <a:r>
              <a:rPr lang="ko-KR" altLang="en-US" dirty="0">
                <a:sym typeface="Wingdings" panose="05000000000000000000" pitchFamily="2" charset="2"/>
              </a:rPr>
              <a:t>공사종류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 err="1">
                <a:sym typeface="Wingdings" panose="05000000000000000000" pitchFamily="2" charset="2"/>
              </a:rPr>
              <a:t>공종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 err="1">
                <a:sym typeface="Wingdings" panose="05000000000000000000" pitchFamily="2" charset="2"/>
              </a:rPr>
              <a:t>공정률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프로젝트 규모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기간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작업위치</a:t>
            </a:r>
            <a:r>
              <a:rPr lang="en-US" altLang="ko-KR" dirty="0">
                <a:sym typeface="Wingdings" panose="05000000000000000000" pitchFamily="2" charset="2"/>
              </a:rPr>
              <a:t>(</a:t>
            </a:r>
            <a:r>
              <a:rPr lang="ko-KR" altLang="en-US" dirty="0">
                <a:sym typeface="Wingdings" panose="05000000000000000000" pitchFamily="2" charset="2"/>
              </a:rPr>
              <a:t>층수</a:t>
            </a:r>
            <a:r>
              <a:rPr lang="en-US" altLang="ko-KR" dirty="0">
                <a:sym typeface="Wingdings" panose="05000000000000000000" pitchFamily="2" charset="2"/>
              </a:rPr>
              <a:t>)</a:t>
            </a:r>
          </a:p>
          <a:p>
            <a:pPr marL="0" indent="0">
              <a:buFont typeface="Wingdings" panose="05000000000000000000" pitchFamily="2" charset="2"/>
              <a:buNone/>
            </a:pPr>
            <a:endParaRPr lang="en-US" altLang="ko-KR" dirty="0"/>
          </a:p>
          <a:p>
            <a:pPr marL="0" indent="0">
              <a:buFontTx/>
              <a:buNone/>
            </a:pPr>
            <a:r>
              <a:rPr lang="en-US" altLang="ko-KR" dirty="0"/>
              <a:t>4. </a:t>
            </a:r>
            <a:r>
              <a:rPr lang="ko-KR" altLang="en-US" dirty="0"/>
              <a:t>최고 성능 모델 변수</a:t>
            </a:r>
            <a:endParaRPr lang="en-US" altLang="ko-KR" dirty="0"/>
          </a:p>
          <a:p>
            <a:pPr marL="0" indent="0">
              <a:buFontTx/>
              <a:buNone/>
            </a:pP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보호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방호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조치여부 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- </a:t>
            </a:r>
            <a:r>
              <a:rPr lang="ko-KR" altLang="en-US" b="0" i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안전방호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보호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방호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조치여부 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- </a:t>
            </a:r>
            <a:r>
              <a:rPr lang="ko-KR" altLang="en-US" b="0" i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개인방호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’</a:t>
            </a:r>
          </a:p>
          <a:p>
            <a:pPr marL="0" indent="0">
              <a:buFontTx/>
              <a:buNone/>
            </a:pP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사상자수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전체공사비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분류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공정률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작업자수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’,</a:t>
            </a:r>
          </a:p>
          <a:p>
            <a:pPr marL="0" indent="0">
              <a:buFontTx/>
              <a:buNone/>
            </a:pP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시간대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사고인지 시간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</a:t>
            </a:r>
          </a:p>
          <a:p>
            <a:pPr marL="0" indent="0">
              <a:buFontTx/>
              <a:buNone/>
            </a:pP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기온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.1',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강수량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풍속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풍향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습도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.1',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습도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’,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증기압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이슬점온도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현지기압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해면기압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일조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전운량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중하층운량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시정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지면온도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’</a:t>
            </a:r>
            <a:endParaRPr lang="en-US" altLang="ko-KR" dirty="0"/>
          </a:p>
          <a:p>
            <a:r>
              <a:rPr lang="en-US" altLang="ko-KR" dirty="0"/>
              <a:t>	</a:t>
            </a:r>
            <a:r>
              <a:rPr lang="ko-KR" altLang="en-US" dirty="0"/>
              <a:t> </a:t>
            </a:r>
          </a:p>
          <a:p>
            <a:endParaRPr lang="en-US" altLang="ko-KR" dirty="0"/>
          </a:p>
          <a:p>
            <a:r>
              <a:rPr lang="en-US" altLang="ko-KR" dirty="0"/>
              <a:t>5. </a:t>
            </a:r>
            <a:r>
              <a:rPr lang="ko-KR" altLang="en-US" dirty="0" err="1"/>
              <a:t>전처리</a:t>
            </a:r>
            <a:r>
              <a:rPr lang="ko-KR" altLang="en-US" dirty="0"/>
              <a:t> 최종 변수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시간</a:t>
            </a:r>
            <a:r>
              <a:rPr lang="en-US" altLang="ko-KR" dirty="0"/>
              <a:t>, </a:t>
            </a:r>
            <a:r>
              <a:rPr lang="ko-KR" altLang="en-US" dirty="0"/>
              <a:t>지역</a:t>
            </a:r>
            <a:r>
              <a:rPr lang="en-US" altLang="ko-KR" dirty="0"/>
              <a:t>)</a:t>
            </a:r>
          </a:p>
          <a:p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발생날짜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요일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’,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공휴일여부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오전오후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시간대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시간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사고인지 시간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’, 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공사기간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시작일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공사기간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종료일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공종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시작일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공종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종료일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', ‘</a:t>
            </a:r>
            <a:r>
              <a:rPr lang="ko-KR" altLang="en-US" b="0" i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공정률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시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’</a:t>
            </a:r>
          </a:p>
          <a:p>
            <a:endParaRPr lang="en-US" altLang="ko-KR" b="0" i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공사특성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i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공종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대분류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공종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중분류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사고객체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대분류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사고객체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중분류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작업프로세스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장소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대분류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장소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중분류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’, </a:t>
            </a:r>
          </a:p>
          <a:p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부위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대분류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부위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중분류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</a:t>
            </a:r>
          </a:p>
          <a:p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사상자수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’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‘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전체공사비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전체공사비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분류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해당공종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공사비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’,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공공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민간 구분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’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="0" i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안전조치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원인과 대책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보호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방호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조치여부 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- </a:t>
            </a:r>
            <a:r>
              <a:rPr lang="ko-KR" altLang="en-US" b="0" i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안전방호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보호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방호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조치여부 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- </a:t>
            </a:r>
            <a:r>
              <a:rPr lang="ko-KR" altLang="en-US" b="0" i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개인방호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’,</a:t>
            </a:r>
          </a:p>
          <a:p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사고원인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주원인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’,'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구체적 사고원인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안전관리계획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설계안전성검토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’, ' 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사고발생후 조치사항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’,’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재발방지대책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작업자수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’,</a:t>
            </a:r>
          </a:p>
          <a:p>
            <a:endParaRPr lang="en-US" altLang="ko-KR" b="0" i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날씨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날씨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기온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습도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지점 번호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관측소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기온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.1',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강수량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풍속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풍향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습도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.1',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증기압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이슬점온도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현지기압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’, </a:t>
            </a:r>
          </a:p>
          <a:p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‘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해면기압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일조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전운량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중하층운량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시정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지면온도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’</a:t>
            </a:r>
          </a:p>
          <a:p>
            <a:endParaRPr lang="en-US" altLang="ko-KR" b="0" i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종속변수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인적사고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’</a:t>
            </a:r>
          </a:p>
          <a:p>
            <a:endParaRPr lang="en-US" altLang="ko-KR" b="0" i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0" i="0" strike="sngStrike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i="0" strike="sngStrike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사고신고사유</a:t>
            </a:r>
            <a:r>
              <a:rPr lang="en-US" altLang="ko-KR" b="0" i="0" strike="sngStrike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ko-KR" altLang="en-US" b="0" i="0" strike="sngStrike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부상</a:t>
            </a:r>
            <a:r>
              <a:rPr lang="en-US" altLang="ko-KR" b="0" i="0" strike="sngStrike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strike="sngStrike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사고신고사유</a:t>
            </a:r>
            <a:r>
              <a:rPr lang="en-US" altLang="ko-KR" b="0" i="0" strike="sngStrike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ko-KR" altLang="en-US" b="0" i="0" strike="sngStrike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사망</a:t>
            </a:r>
            <a:r>
              <a:rPr lang="en-US" altLang="ko-KR" b="0" i="0" strike="sngStrike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’, '</a:t>
            </a:r>
            <a:r>
              <a:rPr lang="ko-KR" altLang="en-US" b="0" i="0" strike="sngStrike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사고신고사유</a:t>
            </a:r>
            <a:r>
              <a:rPr lang="en-US" altLang="ko-KR" b="0" i="0" strike="sngStrike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ko-KR" altLang="en-US" b="0" i="0" strike="sngStrike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물적</a:t>
            </a:r>
            <a:r>
              <a:rPr lang="en-US" altLang="ko-KR" b="0" i="0" strike="sngStrike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’,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ABAD10-E7B6-4B17-9377-0F1B1FE2AEAC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40286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이론적 배경</a:t>
            </a:r>
            <a:endParaRPr lang="en-US" altLang="ko-KR" dirty="0"/>
          </a:p>
          <a:p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건설현장 정형</a:t>
            </a:r>
            <a:r>
              <a:rPr lang="en-US" altLang="ko-KR" dirty="0"/>
              <a:t>, </a:t>
            </a:r>
            <a:r>
              <a:rPr lang="ko-KR" altLang="en-US" dirty="0"/>
              <a:t>비정형 데이터 활용한 건설재해 예측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변수 선정 근거</a:t>
            </a:r>
            <a:r>
              <a:rPr lang="en-US" altLang="ko-KR" dirty="0"/>
              <a:t>: </a:t>
            </a:r>
            <a:r>
              <a:rPr lang="ko-KR" altLang="en-US" dirty="0"/>
              <a:t>데이터 표본이 적거나 사전에 파악 </a:t>
            </a:r>
            <a:r>
              <a:rPr lang="ko-KR" altLang="en-US" i="1" dirty="0"/>
              <a:t>불가능한</a:t>
            </a:r>
            <a:r>
              <a:rPr lang="ko-KR" altLang="en-US" dirty="0"/>
              <a:t> 변수 제거</a:t>
            </a:r>
            <a:r>
              <a:rPr lang="en-US" altLang="ko-KR" dirty="0"/>
              <a:t>, permutation feature importance(Fisher et al., 2019) </a:t>
            </a:r>
            <a:r>
              <a:rPr lang="ko-KR" altLang="en-US" dirty="0"/>
              <a:t>기법 적용하여 관련성 높은 변수 선정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 err="1"/>
              <a:t>수치형데이터의</a:t>
            </a:r>
            <a:r>
              <a:rPr lang="ko-KR" altLang="en-US" dirty="0"/>
              <a:t> 경우 정규화 수행</a:t>
            </a:r>
            <a:r>
              <a:rPr lang="en-US" altLang="ko-KR" dirty="0"/>
              <a:t>, </a:t>
            </a:r>
            <a:r>
              <a:rPr lang="ko-KR" altLang="en-US" dirty="0"/>
              <a:t>범주형 데이터의 경우 </a:t>
            </a:r>
            <a:r>
              <a:rPr lang="ko-KR" altLang="en-US" dirty="0" err="1"/>
              <a:t>원핫인코딩</a:t>
            </a:r>
            <a:r>
              <a:rPr lang="ko-KR" altLang="en-US" dirty="0"/>
              <a:t> 수행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비정형데이터</a:t>
            </a:r>
            <a:r>
              <a:rPr lang="en-US" altLang="ko-KR" dirty="0"/>
              <a:t>: </a:t>
            </a:r>
            <a:r>
              <a:rPr lang="ko-KR" altLang="en-US" dirty="0"/>
              <a:t>특수문자</a:t>
            </a:r>
            <a:r>
              <a:rPr lang="en-US" altLang="ko-KR" dirty="0"/>
              <a:t>, </a:t>
            </a:r>
            <a:r>
              <a:rPr lang="ko-KR" altLang="en-US" dirty="0" err="1"/>
              <a:t>불용어</a:t>
            </a:r>
            <a:r>
              <a:rPr lang="ko-KR" altLang="en-US" dirty="0"/>
              <a:t> 처리 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>
                <a:solidFill>
                  <a:schemeClr val="tx1"/>
                </a:solidFill>
                <a:highlight>
                  <a:srgbClr val="FFFF00"/>
                </a:highlight>
              </a:rPr>
              <a:t>기온</a:t>
            </a:r>
            <a:r>
              <a:rPr lang="en-US" altLang="ko-KR" dirty="0">
                <a:solidFill>
                  <a:schemeClr val="tx1"/>
                </a:solidFill>
                <a:highlight>
                  <a:srgbClr val="FFFF00"/>
                </a:highlight>
              </a:rPr>
              <a:t>, </a:t>
            </a:r>
            <a:r>
              <a:rPr lang="ko-KR" altLang="en-US" dirty="0">
                <a:solidFill>
                  <a:schemeClr val="tx1"/>
                </a:solidFill>
                <a:highlight>
                  <a:srgbClr val="FFFF00"/>
                </a:highlight>
              </a:rPr>
              <a:t>습도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시간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계절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날씨유형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공사종류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대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중</a:t>
            </a:r>
            <a:r>
              <a:rPr lang="en-US" altLang="ko-KR" dirty="0">
                <a:solidFill>
                  <a:schemeClr val="tx1"/>
                </a:solidFill>
              </a:rPr>
              <a:t>), </a:t>
            </a:r>
            <a:r>
              <a:rPr lang="ko-KR" altLang="en-US" dirty="0">
                <a:solidFill>
                  <a:schemeClr val="tx1"/>
                </a:solidFill>
              </a:rPr>
              <a:t>시설종류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대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중</a:t>
            </a:r>
            <a:r>
              <a:rPr lang="en-US" altLang="ko-KR" dirty="0">
                <a:solidFill>
                  <a:schemeClr val="tx1"/>
                </a:solidFill>
              </a:rPr>
              <a:t>), </a:t>
            </a:r>
            <a:r>
              <a:rPr lang="ko-KR" altLang="en-US" dirty="0">
                <a:solidFill>
                  <a:schemeClr val="tx1"/>
                </a:solidFill>
              </a:rPr>
              <a:t>작업장소</a:t>
            </a:r>
            <a:r>
              <a:rPr lang="en-US" altLang="ko-KR" dirty="0">
                <a:solidFill>
                  <a:schemeClr val="tx1"/>
                </a:solidFill>
              </a:rPr>
              <a:t>(1),</a:t>
            </a:r>
            <a:r>
              <a:rPr lang="ko-KR" altLang="en-US" dirty="0">
                <a:solidFill>
                  <a:schemeClr val="tx1"/>
                </a:solidFill>
              </a:rPr>
              <a:t>작업위치</a:t>
            </a:r>
            <a:r>
              <a:rPr lang="en-US" altLang="ko-KR" dirty="0">
                <a:solidFill>
                  <a:schemeClr val="tx1"/>
                </a:solidFill>
              </a:rPr>
              <a:t>(2), </a:t>
            </a:r>
            <a:r>
              <a:rPr lang="ko-KR" altLang="en-US" dirty="0">
                <a:solidFill>
                  <a:schemeClr val="tx1"/>
                </a:solidFill>
              </a:rPr>
              <a:t>사고객체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작업프로세스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구체적 사고원인</a:t>
            </a:r>
            <a:endParaRPr lang="en-US" altLang="ko-KR" dirty="0"/>
          </a:p>
          <a:p>
            <a:pPr marL="457200" lvl="1" indent="0">
              <a:buFontTx/>
              <a:buNone/>
            </a:pPr>
            <a:endParaRPr lang="en-US" altLang="ko-KR" dirty="0"/>
          </a:p>
          <a:p>
            <a:r>
              <a:rPr lang="en-US" altLang="ko-KR" dirty="0"/>
              <a:t>2. </a:t>
            </a:r>
            <a:r>
              <a:rPr lang="ko-KR" altLang="en-US" dirty="0"/>
              <a:t>공정기반 위험도평가지수 개발</a:t>
            </a:r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>
                <a:solidFill>
                  <a:srgbClr val="FF0000"/>
                </a:solidFill>
              </a:rPr>
              <a:t>변수 선정 근거</a:t>
            </a:r>
            <a:r>
              <a:rPr lang="en-US" altLang="ko-KR" dirty="0">
                <a:solidFill>
                  <a:srgbClr val="FF0000"/>
                </a:solidFill>
              </a:rPr>
              <a:t>: </a:t>
            </a:r>
            <a:r>
              <a:rPr lang="ko-KR" altLang="en-US" dirty="0">
                <a:solidFill>
                  <a:srgbClr val="FF0000"/>
                </a:solidFill>
              </a:rPr>
              <a:t>문헌조사 </a:t>
            </a:r>
            <a:r>
              <a:rPr lang="ko-KR" altLang="en-US" dirty="0"/>
              <a:t>및 안전관리자 </a:t>
            </a:r>
            <a:r>
              <a:rPr lang="ko-KR" altLang="en-US" dirty="0" err="1"/>
              <a:t>면답</a:t>
            </a:r>
            <a:r>
              <a:rPr lang="ko-KR" altLang="en-US" dirty="0"/>
              <a:t> 결과</a:t>
            </a:r>
            <a:r>
              <a:rPr lang="en-US" altLang="ko-KR" dirty="0"/>
              <a:t>, </a:t>
            </a:r>
            <a:r>
              <a:rPr lang="ko-KR" altLang="en-US" dirty="0" err="1"/>
              <a:t>측정가능하고</a:t>
            </a:r>
            <a:r>
              <a:rPr lang="ko-KR" altLang="en-US" dirty="0"/>
              <a:t> 통계적 값이 있는지 등 전문가 자문</a:t>
            </a:r>
            <a:endParaRPr lang="en-US" altLang="ko-KR" dirty="0"/>
          </a:p>
          <a:p>
            <a:pPr marL="0" indent="0">
              <a:buFontTx/>
              <a:buNone/>
            </a:pPr>
            <a:r>
              <a:rPr lang="en-US" altLang="ko-KR" dirty="0">
                <a:solidFill>
                  <a:srgbClr val="FF0000"/>
                </a:solidFill>
              </a:rPr>
              <a:t>- </a:t>
            </a:r>
            <a:r>
              <a:rPr lang="ko-KR" altLang="en-US" dirty="0" err="1">
                <a:solidFill>
                  <a:srgbClr val="FF0000"/>
                </a:solidFill>
              </a:rPr>
              <a:t>공종</a:t>
            </a:r>
            <a:r>
              <a:rPr lang="en-US" altLang="ko-KR" dirty="0">
                <a:solidFill>
                  <a:srgbClr val="FF0000"/>
                </a:solidFill>
                <a:highlight>
                  <a:srgbClr val="FFFF00"/>
                </a:highlight>
              </a:rPr>
              <a:t>, </a:t>
            </a:r>
            <a:r>
              <a:rPr lang="ko-KR" altLang="en-US" dirty="0">
                <a:solidFill>
                  <a:srgbClr val="FF0000"/>
                </a:solidFill>
                <a:highlight>
                  <a:srgbClr val="FFFF00"/>
                </a:highlight>
              </a:rPr>
              <a:t>공사종류</a:t>
            </a:r>
            <a:r>
              <a:rPr lang="en-US" altLang="ko-KR" dirty="0"/>
              <a:t>, </a:t>
            </a:r>
            <a:r>
              <a:rPr lang="ko-KR" altLang="en-US" dirty="0" err="1"/>
              <a:t>공정률</a:t>
            </a:r>
            <a:r>
              <a:rPr lang="en-US" altLang="ko-KR" dirty="0"/>
              <a:t>, </a:t>
            </a:r>
            <a:r>
              <a:rPr lang="ko-KR" altLang="en-US" dirty="0"/>
              <a:t>공사규모</a:t>
            </a:r>
            <a:r>
              <a:rPr lang="en-US" altLang="ko-KR" dirty="0"/>
              <a:t>(</a:t>
            </a:r>
            <a:r>
              <a:rPr lang="ko-KR" altLang="en-US" dirty="0"/>
              <a:t>계약금액</a:t>
            </a:r>
            <a:r>
              <a:rPr lang="en-US" altLang="ko-KR" dirty="0"/>
              <a:t>), </a:t>
            </a:r>
            <a:r>
              <a:rPr lang="ko-KR" altLang="en-US" dirty="0"/>
              <a:t>층수</a:t>
            </a:r>
            <a:r>
              <a:rPr lang="en-US" altLang="ko-KR" dirty="0"/>
              <a:t>, </a:t>
            </a:r>
            <a:r>
              <a:rPr lang="ko-KR" altLang="en-US" dirty="0"/>
              <a:t>공사기간</a:t>
            </a:r>
            <a:r>
              <a:rPr lang="en-US" altLang="ko-KR" dirty="0"/>
              <a:t>, </a:t>
            </a:r>
            <a:r>
              <a:rPr lang="ko-KR" altLang="en-US" dirty="0"/>
              <a:t>안전교육</a:t>
            </a:r>
            <a:r>
              <a:rPr lang="en-US" altLang="ko-KR" dirty="0"/>
              <a:t>, </a:t>
            </a:r>
            <a:r>
              <a:rPr lang="ko-KR" altLang="en-US" dirty="0"/>
              <a:t>현장근무일수</a:t>
            </a:r>
            <a:r>
              <a:rPr lang="en-US" altLang="ko-KR" dirty="0"/>
              <a:t>, </a:t>
            </a:r>
            <a:r>
              <a:rPr lang="ko-KR" altLang="en-US" dirty="0"/>
              <a:t>날씨</a:t>
            </a:r>
            <a:r>
              <a:rPr lang="en-US" altLang="ko-KR" dirty="0"/>
              <a:t>(</a:t>
            </a:r>
            <a:r>
              <a:rPr lang="ko-KR" altLang="en-US" dirty="0"/>
              <a:t>온도</a:t>
            </a:r>
            <a:r>
              <a:rPr lang="en-US" altLang="ko-KR" dirty="0"/>
              <a:t>), </a:t>
            </a:r>
            <a:r>
              <a:rPr lang="ko-KR" altLang="en-US" dirty="0"/>
              <a:t>요일</a:t>
            </a:r>
            <a:endParaRPr lang="en-US" altLang="ko-KR" dirty="0"/>
          </a:p>
          <a:p>
            <a:pPr marL="0" indent="0">
              <a:buFontTx/>
              <a:buNone/>
            </a:pPr>
            <a:endParaRPr lang="en-US" altLang="ko-KR" dirty="0"/>
          </a:p>
          <a:p>
            <a:pPr marL="0" indent="0">
              <a:buFontTx/>
              <a:buNone/>
            </a:pPr>
            <a:endParaRPr lang="en-US" altLang="ko-KR" dirty="0"/>
          </a:p>
          <a:p>
            <a:pPr marL="0" indent="0">
              <a:buFontTx/>
              <a:buNone/>
            </a:pPr>
            <a:r>
              <a:rPr lang="en-US" altLang="ko-KR" dirty="0"/>
              <a:t>3. </a:t>
            </a:r>
            <a:r>
              <a:rPr lang="ko-KR" altLang="en-US" dirty="0"/>
              <a:t>의사결정나무기법을 이용한 건설재해 사전 예측모델 개발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변수 선정 근거</a:t>
            </a:r>
            <a:r>
              <a:rPr lang="en-US" altLang="ko-KR" dirty="0"/>
              <a:t>: </a:t>
            </a:r>
            <a:r>
              <a:rPr lang="ko-KR" altLang="en-US" dirty="0"/>
              <a:t>전문가 인터뷰 조사 </a:t>
            </a:r>
            <a:r>
              <a:rPr lang="en-US" altLang="ko-KR" dirty="0"/>
              <a:t>-15</a:t>
            </a:r>
            <a:r>
              <a:rPr lang="ko-KR" altLang="en-US" dirty="0"/>
              <a:t>개</a:t>
            </a:r>
            <a:endParaRPr lang="en-US" altLang="ko-KR" dirty="0"/>
          </a:p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ko-KR" dirty="0"/>
              <a:t>(</a:t>
            </a:r>
            <a:r>
              <a:rPr lang="ko-KR" altLang="en-US" dirty="0"/>
              <a:t>개인정보</a:t>
            </a:r>
            <a:r>
              <a:rPr lang="en-US" altLang="ko-KR" dirty="0"/>
              <a:t>) </a:t>
            </a:r>
            <a:r>
              <a:rPr lang="ko-KR" altLang="en-US" dirty="0"/>
              <a:t>성별</a:t>
            </a:r>
            <a:r>
              <a:rPr lang="en-US" altLang="ko-KR" dirty="0"/>
              <a:t>, </a:t>
            </a:r>
            <a:r>
              <a:rPr lang="ko-KR" altLang="en-US" dirty="0"/>
              <a:t>나이</a:t>
            </a:r>
            <a:r>
              <a:rPr lang="en-US" altLang="ko-KR" dirty="0"/>
              <a:t>, </a:t>
            </a:r>
            <a:r>
              <a:rPr lang="ko-KR" altLang="en-US" dirty="0"/>
              <a:t>국적</a:t>
            </a:r>
            <a:r>
              <a:rPr lang="en-US" altLang="ko-KR" dirty="0"/>
              <a:t>, </a:t>
            </a:r>
            <a:r>
              <a:rPr lang="ko-KR" altLang="en-US" dirty="0"/>
              <a:t>고용형태</a:t>
            </a:r>
            <a:r>
              <a:rPr lang="en-US" altLang="ko-KR" dirty="0"/>
              <a:t>(</a:t>
            </a:r>
            <a:r>
              <a:rPr lang="ko-KR" altLang="en-US" dirty="0"/>
              <a:t>정규비정규</a:t>
            </a:r>
            <a:r>
              <a:rPr lang="en-US" altLang="ko-KR" dirty="0"/>
              <a:t>), </a:t>
            </a:r>
            <a:r>
              <a:rPr lang="ko-KR" altLang="en-US" dirty="0"/>
              <a:t>직무</a:t>
            </a:r>
            <a:r>
              <a:rPr lang="en-US" altLang="ko-KR" dirty="0"/>
              <a:t>(</a:t>
            </a:r>
            <a:r>
              <a:rPr lang="ko-KR" altLang="en-US" dirty="0"/>
              <a:t>경영</a:t>
            </a:r>
            <a:r>
              <a:rPr lang="en-US" altLang="ko-KR" dirty="0"/>
              <a:t>, </a:t>
            </a:r>
            <a:r>
              <a:rPr lang="ko-KR" altLang="en-US" dirty="0"/>
              <a:t>엔지니어</a:t>
            </a:r>
            <a:r>
              <a:rPr lang="en-US" altLang="ko-KR" dirty="0"/>
              <a:t>, </a:t>
            </a:r>
            <a:r>
              <a:rPr lang="ko-KR" altLang="en-US" dirty="0"/>
              <a:t>노동자</a:t>
            </a:r>
            <a:r>
              <a:rPr lang="en-US" altLang="ko-KR" dirty="0"/>
              <a:t>,,), </a:t>
            </a:r>
            <a:r>
              <a:rPr lang="ko-KR" altLang="en-US" dirty="0"/>
              <a:t>회사 근무 기간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en-US" altLang="ko-KR" dirty="0"/>
              <a:t>(</a:t>
            </a:r>
            <a:r>
              <a:rPr lang="ko-KR" altLang="en-US" dirty="0"/>
              <a:t>공사특성</a:t>
            </a:r>
            <a:r>
              <a:rPr lang="en-US" altLang="ko-KR" dirty="0"/>
              <a:t>) </a:t>
            </a:r>
            <a:r>
              <a:rPr lang="ko-KR" altLang="en-US" dirty="0"/>
              <a:t>프로젝트 종류</a:t>
            </a:r>
            <a:r>
              <a:rPr lang="en-US" altLang="ko-KR" dirty="0"/>
              <a:t>(</a:t>
            </a:r>
            <a:r>
              <a:rPr lang="ko-KR" altLang="en-US" dirty="0"/>
              <a:t>거주 및 상가</a:t>
            </a:r>
            <a:r>
              <a:rPr lang="en-US" altLang="ko-KR" dirty="0"/>
              <a:t>, </a:t>
            </a:r>
            <a:r>
              <a:rPr lang="ko-KR" altLang="en-US" dirty="0"/>
              <a:t>공공 등</a:t>
            </a:r>
            <a:r>
              <a:rPr lang="en-US" altLang="ko-KR" dirty="0"/>
              <a:t>), </a:t>
            </a:r>
            <a:r>
              <a:rPr lang="ko-KR" altLang="en-US" dirty="0"/>
              <a:t>프로젝트기간</a:t>
            </a:r>
            <a:r>
              <a:rPr lang="en-US" altLang="ko-KR" dirty="0"/>
              <a:t>, </a:t>
            </a:r>
            <a:r>
              <a:rPr lang="ko-KR" altLang="en-US" dirty="0"/>
              <a:t>규모</a:t>
            </a:r>
            <a:r>
              <a:rPr lang="en-US" altLang="ko-KR" dirty="0"/>
              <a:t>, </a:t>
            </a:r>
            <a:r>
              <a:rPr lang="ko-KR" altLang="en-US" dirty="0" err="1"/>
              <a:t>공정률</a:t>
            </a:r>
            <a:r>
              <a:rPr lang="en-US" altLang="ko-KR" dirty="0"/>
              <a:t>, </a:t>
            </a:r>
            <a:r>
              <a:rPr lang="ko-KR" altLang="en-US" dirty="0"/>
              <a:t>노동자수</a:t>
            </a:r>
            <a:r>
              <a:rPr lang="en-US" altLang="ko-KR" dirty="0"/>
              <a:t> </a:t>
            </a:r>
          </a:p>
          <a:p>
            <a:pPr marL="171450" indent="-171450">
              <a:buFontTx/>
              <a:buChar char="-"/>
            </a:pPr>
            <a:r>
              <a:rPr lang="en-US" altLang="ko-KR" dirty="0"/>
              <a:t>(</a:t>
            </a:r>
            <a:r>
              <a:rPr lang="ko-KR" altLang="en-US" dirty="0"/>
              <a:t>시간</a:t>
            </a:r>
            <a:r>
              <a:rPr lang="en-US" altLang="ko-KR" dirty="0"/>
              <a:t>,</a:t>
            </a:r>
            <a:r>
              <a:rPr lang="ko-KR" altLang="en-US" dirty="0"/>
              <a:t>지역</a:t>
            </a:r>
            <a:r>
              <a:rPr lang="en-US" altLang="ko-KR" dirty="0"/>
              <a:t>) </a:t>
            </a:r>
            <a:r>
              <a:rPr lang="ko-KR" altLang="en-US" dirty="0"/>
              <a:t>주중주말</a:t>
            </a:r>
            <a:r>
              <a:rPr lang="en-US" altLang="ko-KR" dirty="0"/>
              <a:t>, </a:t>
            </a:r>
            <a:r>
              <a:rPr lang="ko-KR" altLang="en-US" dirty="0"/>
              <a:t>지역</a:t>
            </a:r>
            <a:r>
              <a:rPr lang="en-US" altLang="ko-KR" dirty="0"/>
              <a:t>, </a:t>
            </a:r>
            <a:r>
              <a:rPr lang="ko-KR" altLang="en-US" dirty="0"/>
              <a:t>계절</a:t>
            </a:r>
            <a:r>
              <a:rPr lang="en-US" altLang="ko-KR" dirty="0"/>
              <a:t>, </a:t>
            </a:r>
            <a:r>
              <a:rPr lang="ko-KR" altLang="en-US" dirty="0"/>
              <a:t>시간</a:t>
            </a:r>
            <a:endParaRPr lang="en-US" altLang="ko-KR" dirty="0"/>
          </a:p>
          <a:p>
            <a:pPr marL="0" indent="0">
              <a:buFontTx/>
              <a:buNone/>
            </a:pPr>
            <a:r>
              <a:rPr lang="en-US" altLang="ko-KR" dirty="0"/>
              <a:t>- 80% </a:t>
            </a:r>
          </a:p>
          <a:p>
            <a:pPr marL="0" indent="0">
              <a:buFontTx/>
              <a:buNone/>
            </a:pPr>
            <a:endParaRPr lang="en-US" altLang="ko-KR" dirty="0"/>
          </a:p>
          <a:p>
            <a:pPr marL="171450" indent="-171450">
              <a:buFont typeface="Wingdings" panose="05000000000000000000" pitchFamily="2" charset="2"/>
              <a:buChar char="è"/>
            </a:pPr>
            <a:r>
              <a:rPr lang="en-US" altLang="ko-KR" dirty="0">
                <a:sym typeface="Wingdings" panose="05000000000000000000" pitchFamily="2" charset="2"/>
              </a:rPr>
              <a:t>1,2 </a:t>
            </a:r>
            <a:r>
              <a:rPr lang="ko-KR" altLang="en-US" dirty="0">
                <a:sym typeface="Wingdings" panose="05000000000000000000" pitchFamily="2" charset="2"/>
              </a:rPr>
              <a:t>공통 변수</a:t>
            </a:r>
            <a:r>
              <a:rPr lang="en-US" altLang="ko-KR" dirty="0">
                <a:sym typeface="Wingdings" panose="05000000000000000000" pitchFamily="2" charset="2"/>
              </a:rPr>
              <a:t>: (</a:t>
            </a:r>
            <a:r>
              <a:rPr lang="ko-KR" altLang="en-US" dirty="0">
                <a:sym typeface="Wingdings" panose="05000000000000000000" pitchFamily="2" charset="2"/>
              </a:rPr>
              <a:t>공사특성</a:t>
            </a:r>
            <a:r>
              <a:rPr lang="en-US" altLang="ko-KR" dirty="0">
                <a:sym typeface="Wingdings" panose="05000000000000000000" pitchFamily="2" charset="2"/>
              </a:rPr>
              <a:t>) </a:t>
            </a:r>
            <a:r>
              <a:rPr lang="ko-KR" altLang="en-US" dirty="0" err="1">
                <a:sym typeface="Wingdings" panose="05000000000000000000" pitchFamily="2" charset="2"/>
              </a:rPr>
              <a:t>공종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공사종류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층수</a:t>
            </a:r>
            <a:r>
              <a:rPr lang="en-US" altLang="ko-KR" dirty="0">
                <a:sym typeface="Wingdings" panose="05000000000000000000" pitchFamily="2" charset="2"/>
              </a:rPr>
              <a:t>(</a:t>
            </a:r>
            <a:r>
              <a:rPr lang="ko-KR" altLang="en-US" dirty="0">
                <a:sym typeface="Wingdings" panose="05000000000000000000" pitchFamily="2" charset="2"/>
              </a:rPr>
              <a:t>작업위치</a:t>
            </a:r>
            <a:r>
              <a:rPr lang="en-US" altLang="ko-KR" dirty="0">
                <a:sym typeface="Wingdings" panose="05000000000000000000" pitchFamily="2" charset="2"/>
              </a:rPr>
              <a:t>?), (</a:t>
            </a:r>
            <a:r>
              <a:rPr lang="ko-KR" altLang="en-US" dirty="0">
                <a:sym typeface="Wingdings" panose="05000000000000000000" pitchFamily="2" charset="2"/>
              </a:rPr>
              <a:t>날씨</a:t>
            </a:r>
            <a:r>
              <a:rPr lang="en-US" altLang="ko-KR" dirty="0">
                <a:sym typeface="Wingdings" panose="05000000000000000000" pitchFamily="2" charset="2"/>
              </a:rPr>
              <a:t>) </a:t>
            </a:r>
            <a:r>
              <a:rPr lang="ko-KR" altLang="en-US" dirty="0">
                <a:sym typeface="Wingdings" panose="05000000000000000000" pitchFamily="2" charset="2"/>
              </a:rPr>
              <a:t>기온</a:t>
            </a:r>
            <a:endParaRPr lang="en-US" altLang="ko-KR" dirty="0"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è"/>
            </a:pPr>
            <a:r>
              <a:rPr lang="en-US" altLang="ko-KR" dirty="0">
                <a:sym typeface="Wingdings" panose="05000000000000000000" pitchFamily="2" charset="2"/>
              </a:rPr>
              <a:t> 1,3 </a:t>
            </a:r>
            <a:r>
              <a:rPr lang="ko-KR" altLang="en-US" dirty="0">
                <a:sym typeface="Wingdings" panose="05000000000000000000" pitchFamily="2" charset="2"/>
              </a:rPr>
              <a:t>공통 변수</a:t>
            </a:r>
            <a:r>
              <a:rPr lang="en-US" altLang="ko-KR" dirty="0">
                <a:sym typeface="Wingdings" panose="05000000000000000000" pitchFamily="2" charset="2"/>
              </a:rPr>
              <a:t>: (</a:t>
            </a:r>
            <a:r>
              <a:rPr lang="ko-KR" altLang="en-US" dirty="0">
                <a:sym typeface="Wingdings" panose="05000000000000000000" pitchFamily="2" charset="2"/>
              </a:rPr>
              <a:t>공사특성</a:t>
            </a:r>
            <a:r>
              <a:rPr lang="en-US" altLang="ko-KR" dirty="0">
                <a:sym typeface="Wingdings" panose="05000000000000000000" pitchFamily="2" charset="2"/>
              </a:rPr>
              <a:t>) </a:t>
            </a:r>
            <a:r>
              <a:rPr lang="ko-KR" altLang="en-US" dirty="0">
                <a:sym typeface="Wingdings" panose="05000000000000000000" pitchFamily="2" charset="2"/>
              </a:rPr>
              <a:t>프로젝트 종류</a:t>
            </a:r>
            <a:r>
              <a:rPr lang="en-US" altLang="ko-KR" dirty="0">
                <a:sym typeface="Wingdings" panose="05000000000000000000" pitchFamily="2" charset="2"/>
              </a:rPr>
              <a:t> (</a:t>
            </a:r>
            <a:r>
              <a:rPr lang="ko-KR" altLang="en-US" dirty="0">
                <a:sym typeface="Wingdings" panose="05000000000000000000" pitchFamily="2" charset="2"/>
              </a:rPr>
              <a:t>시간</a:t>
            </a:r>
            <a:r>
              <a:rPr lang="en-US" altLang="ko-KR" dirty="0">
                <a:sym typeface="Wingdings" panose="05000000000000000000" pitchFamily="2" charset="2"/>
              </a:rPr>
              <a:t>) </a:t>
            </a:r>
            <a:r>
              <a:rPr lang="ko-KR" altLang="en-US" dirty="0">
                <a:sym typeface="Wingdings" panose="05000000000000000000" pitchFamily="2" charset="2"/>
              </a:rPr>
              <a:t>계절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시간</a:t>
            </a:r>
            <a:endParaRPr lang="en-US" altLang="ko-KR" dirty="0"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è"/>
            </a:pPr>
            <a:r>
              <a:rPr lang="en-US" altLang="ko-KR" dirty="0">
                <a:sym typeface="Wingdings" panose="05000000000000000000" pitchFamily="2" charset="2"/>
              </a:rPr>
              <a:t>2,3 </a:t>
            </a:r>
            <a:r>
              <a:rPr lang="ko-KR" altLang="en-US" dirty="0">
                <a:sym typeface="Wingdings" panose="05000000000000000000" pitchFamily="2" charset="2"/>
              </a:rPr>
              <a:t>공통 변수</a:t>
            </a:r>
            <a:r>
              <a:rPr lang="en-US" altLang="ko-KR" dirty="0">
                <a:sym typeface="Wingdings" panose="05000000000000000000" pitchFamily="2" charset="2"/>
              </a:rPr>
              <a:t>: (</a:t>
            </a:r>
            <a:r>
              <a:rPr lang="ko-KR" altLang="en-US" dirty="0">
                <a:sym typeface="Wingdings" panose="05000000000000000000" pitchFamily="2" charset="2"/>
              </a:rPr>
              <a:t>공사특성</a:t>
            </a:r>
            <a:r>
              <a:rPr lang="en-US" altLang="ko-KR" dirty="0">
                <a:sym typeface="Wingdings" panose="05000000000000000000" pitchFamily="2" charset="2"/>
              </a:rPr>
              <a:t>) </a:t>
            </a:r>
            <a:r>
              <a:rPr lang="ko-KR" altLang="en-US" dirty="0">
                <a:sym typeface="Wingdings" panose="05000000000000000000" pitchFamily="2" charset="2"/>
              </a:rPr>
              <a:t>프로젝트 종류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 err="1">
                <a:sym typeface="Wingdings" panose="05000000000000000000" pitchFamily="2" charset="2"/>
              </a:rPr>
              <a:t>공정률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프로젝트규모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프로젝트기간</a:t>
            </a:r>
            <a:r>
              <a:rPr lang="en-US" altLang="ko-KR" dirty="0">
                <a:sym typeface="Wingdings" panose="05000000000000000000" pitchFamily="2" charset="2"/>
              </a:rPr>
              <a:t>, (</a:t>
            </a:r>
            <a:r>
              <a:rPr lang="ko-KR" altLang="en-US" dirty="0">
                <a:sym typeface="Wingdings" panose="05000000000000000000" pitchFamily="2" charset="2"/>
              </a:rPr>
              <a:t>시간</a:t>
            </a:r>
            <a:r>
              <a:rPr lang="en-US" altLang="ko-KR" dirty="0">
                <a:sym typeface="Wingdings" panose="05000000000000000000" pitchFamily="2" charset="2"/>
              </a:rPr>
              <a:t>) </a:t>
            </a:r>
            <a:r>
              <a:rPr lang="ko-KR" altLang="en-US" dirty="0">
                <a:sym typeface="Wingdings" panose="05000000000000000000" pitchFamily="2" charset="2"/>
              </a:rPr>
              <a:t>주중주말</a:t>
            </a:r>
            <a:r>
              <a:rPr lang="en-US" altLang="ko-KR" dirty="0">
                <a:sym typeface="Wingdings" panose="05000000000000000000" pitchFamily="2" charset="2"/>
              </a:rPr>
              <a:t>(</a:t>
            </a:r>
            <a:r>
              <a:rPr lang="ko-KR" altLang="en-US" dirty="0">
                <a:sym typeface="Wingdings" panose="05000000000000000000" pitchFamily="2" charset="2"/>
              </a:rPr>
              <a:t>요일</a:t>
            </a:r>
            <a:r>
              <a:rPr lang="en-US" altLang="ko-KR" dirty="0">
                <a:sym typeface="Wingdings" panose="05000000000000000000" pitchFamily="2" charset="2"/>
              </a:rPr>
              <a:t>)</a:t>
            </a:r>
          </a:p>
          <a:p>
            <a:pPr marL="171450" indent="-171450">
              <a:buFont typeface="Wingdings" panose="05000000000000000000" pitchFamily="2" charset="2"/>
              <a:buChar char="è"/>
            </a:pPr>
            <a:r>
              <a:rPr lang="en-US" altLang="ko-KR" dirty="0">
                <a:sym typeface="Wingdings" panose="05000000000000000000" pitchFamily="2" charset="2"/>
              </a:rPr>
              <a:t>1,2,3 </a:t>
            </a:r>
            <a:r>
              <a:rPr lang="ko-KR" altLang="en-US" dirty="0">
                <a:sym typeface="Wingdings" panose="05000000000000000000" pitchFamily="2" charset="2"/>
              </a:rPr>
              <a:t>공통 변수</a:t>
            </a:r>
            <a:r>
              <a:rPr lang="en-US" altLang="ko-KR" dirty="0">
                <a:sym typeface="Wingdings" panose="05000000000000000000" pitchFamily="2" charset="2"/>
              </a:rPr>
              <a:t>: (</a:t>
            </a:r>
            <a:r>
              <a:rPr lang="ko-KR" altLang="en-US" dirty="0">
                <a:sym typeface="Wingdings" panose="05000000000000000000" pitchFamily="2" charset="2"/>
              </a:rPr>
              <a:t>공사특성</a:t>
            </a:r>
            <a:r>
              <a:rPr lang="en-US" altLang="ko-KR" dirty="0">
                <a:sym typeface="Wingdings" panose="05000000000000000000" pitchFamily="2" charset="2"/>
              </a:rPr>
              <a:t>) </a:t>
            </a:r>
            <a:r>
              <a:rPr lang="ko-KR" altLang="en-US" dirty="0">
                <a:sym typeface="Wingdings" panose="05000000000000000000" pitchFamily="2" charset="2"/>
              </a:rPr>
              <a:t>공사종류</a:t>
            </a:r>
            <a:endParaRPr lang="en-US" altLang="ko-KR" dirty="0"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è"/>
            </a:pPr>
            <a:r>
              <a:rPr lang="ko-KR" altLang="en-US" dirty="0">
                <a:sym typeface="Wingdings" panose="05000000000000000000" pitchFamily="2" charset="2"/>
              </a:rPr>
              <a:t>논문 참고 변수 최종 선정</a:t>
            </a:r>
            <a:r>
              <a:rPr lang="en-US" altLang="ko-KR" dirty="0">
                <a:sym typeface="Wingdings" panose="05000000000000000000" pitchFamily="2" charset="2"/>
              </a:rPr>
              <a:t>: (</a:t>
            </a:r>
            <a:r>
              <a:rPr lang="ko-KR" altLang="en-US" dirty="0">
                <a:sym typeface="Wingdings" panose="05000000000000000000" pitchFamily="2" charset="2"/>
              </a:rPr>
              <a:t>시간</a:t>
            </a:r>
            <a:r>
              <a:rPr lang="en-US" altLang="ko-KR" dirty="0">
                <a:sym typeface="Wingdings" panose="05000000000000000000" pitchFamily="2" charset="2"/>
              </a:rPr>
              <a:t>) </a:t>
            </a:r>
            <a:r>
              <a:rPr lang="ko-KR" altLang="en-US" dirty="0">
                <a:sym typeface="Wingdings" panose="05000000000000000000" pitchFamily="2" charset="2"/>
              </a:rPr>
              <a:t>요일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계절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시간</a:t>
            </a:r>
            <a:r>
              <a:rPr lang="en-US" altLang="ko-KR" dirty="0">
                <a:sym typeface="Wingdings" panose="05000000000000000000" pitchFamily="2" charset="2"/>
              </a:rPr>
              <a:t> (</a:t>
            </a:r>
            <a:r>
              <a:rPr lang="ko-KR" altLang="en-US" dirty="0">
                <a:sym typeface="Wingdings" panose="05000000000000000000" pitchFamily="2" charset="2"/>
              </a:rPr>
              <a:t>날씨</a:t>
            </a:r>
            <a:r>
              <a:rPr lang="en-US" altLang="ko-KR" dirty="0">
                <a:sym typeface="Wingdings" panose="05000000000000000000" pitchFamily="2" charset="2"/>
              </a:rPr>
              <a:t>) </a:t>
            </a:r>
            <a:r>
              <a:rPr lang="ko-KR" altLang="en-US" dirty="0">
                <a:sym typeface="Wingdings" panose="05000000000000000000" pitchFamily="2" charset="2"/>
              </a:rPr>
              <a:t>기온 </a:t>
            </a:r>
            <a:r>
              <a:rPr lang="en-US" altLang="ko-KR" dirty="0">
                <a:sym typeface="Wingdings" panose="05000000000000000000" pitchFamily="2" charset="2"/>
              </a:rPr>
              <a:t>(</a:t>
            </a:r>
            <a:r>
              <a:rPr lang="ko-KR" altLang="en-US" dirty="0">
                <a:sym typeface="Wingdings" panose="05000000000000000000" pitchFamily="2" charset="2"/>
              </a:rPr>
              <a:t>공사특성</a:t>
            </a:r>
            <a:r>
              <a:rPr lang="en-US" altLang="ko-KR" dirty="0">
                <a:sym typeface="Wingdings" panose="05000000000000000000" pitchFamily="2" charset="2"/>
              </a:rPr>
              <a:t>) </a:t>
            </a:r>
            <a:r>
              <a:rPr lang="ko-KR" altLang="en-US" dirty="0">
                <a:sym typeface="Wingdings" panose="05000000000000000000" pitchFamily="2" charset="2"/>
              </a:rPr>
              <a:t>공사종류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 err="1">
                <a:sym typeface="Wingdings" panose="05000000000000000000" pitchFamily="2" charset="2"/>
              </a:rPr>
              <a:t>공종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 err="1">
                <a:sym typeface="Wingdings" panose="05000000000000000000" pitchFamily="2" charset="2"/>
              </a:rPr>
              <a:t>공정률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프로젝트 규모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기간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작업위치</a:t>
            </a:r>
            <a:r>
              <a:rPr lang="en-US" altLang="ko-KR" dirty="0">
                <a:sym typeface="Wingdings" panose="05000000000000000000" pitchFamily="2" charset="2"/>
              </a:rPr>
              <a:t>(</a:t>
            </a:r>
            <a:r>
              <a:rPr lang="ko-KR" altLang="en-US" dirty="0">
                <a:sym typeface="Wingdings" panose="05000000000000000000" pitchFamily="2" charset="2"/>
              </a:rPr>
              <a:t>층수</a:t>
            </a:r>
            <a:r>
              <a:rPr lang="en-US" altLang="ko-KR" dirty="0">
                <a:sym typeface="Wingdings" panose="05000000000000000000" pitchFamily="2" charset="2"/>
              </a:rPr>
              <a:t>)</a:t>
            </a:r>
          </a:p>
          <a:p>
            <a:pPr marL="0" indent="0">
              <a:buFont typeface="Wingdings" panose="05000000000000000000" pitchFamily="2" charset="2"/>
              <a:buNone/>
            </a:pPr>
            <a:endParaRPr lang="en-US" altLang="ko-KR" dirty="0"/>
          </a:p>
          <a:p>
            <a:pPr marL="0" indent="0">
              <a:buFontTx/>
              <a:buNone/>
            </a:pPr>
            <a:r>
              <a:rPr lang="en-US" altLang="ko-KR" dirty="0"/>
              <a:t>4. </a:t>
            </a:r>
            <a:r>
              <a:rPr lang="ko-KR" altLang="en-US" dirty="0"/>
              <a:t>최고 성능 모델 변수</a:t>
            </a:r>
            <a:endParaRPr lang="en-US" altLang="ko-KR" dirty="0"/>
          </a:p>
          <a:p>
            <a:pPr marL="0" indent="0">
              <a:buFontTx/>
              <a:buNone/>
            </a:pP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보호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방호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조치여부 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- </a:t>
            </a:r>
            <a:r>
              <a:rPr lang="ko-KR" altLang="en-US" b="0" i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안전방호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보호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방호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조치여부 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- </a:t>
            </a:r>
            <a:r>
              <a:rPr lang="ko-KR" altLang="en-US" b="0" i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개인방호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’</a:t>
            </a:r>
          </a:p>
          <a:p>
            <a:pPr marL="0" indent="0">
              <a:buFontTx/>
              <a:buNone/>
            </a:pP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사상자수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전체공사비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분류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공정률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작업자수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’,</a:t>
            </a:r>
          </a:p>
          <a:p>
            <a:pPr marL="0" indent="0">
              <a:buFontTx/>
              <a:buNone/>
            </a:pP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시간대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사고인지 시간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</a:t>
            </a:r>
          </a:p>
          <a:p>
            <a:pPr marL="0" indent="0">
              <a:buFontTx/>
              <a:buNone/>
            </a:pP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기온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.1',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강수량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풍속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풍향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습도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.1',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습도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’,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증기압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이슬점온도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현지기압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해면기압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일조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전운량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중하층운량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시정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지면온도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’</a:t>
            </a:r>
            <a:endParaRPr lang="en-US" altLang="ko-KR" dirty="0"/>
          </a:p>
          <a:p>
            <a:r>
              <a:rPr lang="en-US" altLang="ko-KR" dirty="0"/>
              <a:t>	</a:t>
            </a:r>
            <a:r>
              <a:rPr lang="ko-KR" altLang="en-US" dirty="0"/>
              <a:t> </a:t>
            </a:r>
          </a:p>
          <a:p>
            <a:endParaRPr lang="en-US" altLang="ko-KR" dirty="0"/>
          </a:p>
          <a:p>
            <a:r>
              <a:rPr lang="en-US" altLang="ko-KR" dirty="0"/>
              <a:t>5. </a:t>
            </a:r>
            <a:r>
              <a:rPr lang="ko-KR" altLang="en-US" dirty="0" err="1"/>
              <a:t>전처리</a:t>
            </a:r>
            <a:r>
              <a:rPr lang="ko-KR" altLang="en-US" dirty="0"/>
              <a:t> 최종 변수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시간</a:t>
            </a:r>
            <a:r>
              <a:rPr lang="en-US" altLang="ko-KR" dirty="0"/>
              <a:t>, </a:t>
            </a:r>
            <a:r>
              <a:rPr lang="ko-KR" altLang="en-US" dirty="0"/>
              <a:t>지역</a:t>
            </a:r>
            <a:r>
              <a:rPr lang="en-US" altLang="ko-KR" dirty="0"/>
              <a:t>)</a:t>
            </a:r>
          </a:p>
          <a:p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발생날짜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요일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’,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공휴일여부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오전오후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시간대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시간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사고인지 시간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’, 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공사기간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시작일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공사기간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종료일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공종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시작일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공종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종료일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', ‘</a:t>
            </a:r>
            <a:r>
              <a:rPr lang="ko-KR" altLang="en-US" b="0" i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공정률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시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’</a:t>
            </a:r>
          </a:p>
          <a:p>
            <a:endParaRPr lang="en-US" altLang="ko-KR" b="0" i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공사특성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i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공종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대분류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공종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중분류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사고객체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대분류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사고객체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중분류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작업프로세스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장소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대분류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장소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중분류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’, </a:t>
            </a:r>
          </a:p>
          <a:p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부위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대분류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부위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중분류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</a:t>
            </a:r>
          </a:p>
          <a:p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사상자수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’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‘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전체공사비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전체공사비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분류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해당공종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공사비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’,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공공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민간 구분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’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="0" i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안전조치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원인과 대책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보호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방호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조치여부 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- </a:t>
            </a:r>
            <a:r>
              <a:rPr lang="ko-KR" altLang="en-US" b="0" i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안전방호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보호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방호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조치여부 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- </a:t>
            </a:r>
            <a:r>
              <a:rPr lang="ko-KR" altLang="en-US" b="0" i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개인방호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’,</a:t>
            </a:r>
          </a:p>
          <a:p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사고원인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주원인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’,'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구체적 사고원인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안전관리계획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설계안전성검토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’, ' 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사고발생후 조치사항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’,’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재발방지대책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작업자수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’,</a:t>
            </a:r>
          </a:p>
          <a:p>
            <a:endParaRPr lang="en-US" altLang="ko-KR" b="0" i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날씨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날씨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기온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습도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지점 번호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관측소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기온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.1',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강수량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풍속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풍향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습도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.1',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증기압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이슬점온도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현지기압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’, </a:t>
            </a:r>
          </a:p>
          <a:p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‘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해면기압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일조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전운량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중하층운량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시정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지면온도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’</a:t>
            </a:r>
          </a:p>
          <a:p>
            <a:endParaRPr lang="en-US" altLang="ko-KR" b="0" i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종속변수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인적사고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’</a:t>
            </a:r>
          </a:p>
          <a:p>
            <a:endParaRPr lang="en-US" altLang="ko-KR" b="0" i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0" i="0" strike="sngStrike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i="0" strike="sngStrike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사고신고사유</a:t>
            </a:r>
            <a:r>
              <a:rPr lang="en-US" altLang="ko-KR" b="0" i="0" strike="sngStrike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ko-KR" altLang="en-US" b="0" i="0" strike="sngStrike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부상</a:t>
            </a:r>
            <a:r>
              <a:rPr lang="en-US" altLang="ko-KR" b="0" i="0" strike="sngStrike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strike="sngStrike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사고신고사유</a:t>
            </a:r>
            <a:r>
              <a:rPr lang="en-US" altLang="ko-KR" b="0" i="0" strike="sngStrike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ko-KR" altLang="en-US" b="0" i="0" strike="sngStrike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사망</a:t>
            </a:r>
            <a:r>
              <a:rPr lang="en-US" altLang="ko-KR" b="0" i="0" strike="sngStrike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’, '</a:t>
            </a:r>
            <a:r>
              <a:rPr lang="ko-KR" altLang="en-US" b="0" i="0" strike="sngStrike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사고신고사유</a:t>
            </a:r>
            <a:r>
              <a:rPr lang="en-US" altLang="ko-KR" b="0" i="0" strike="sngStrike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ko-KR" altLang="en-US" b="0" i="0" strike="sngStrike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물적</a:t>
            </a:r>
            <a:r>
              <a:rPr lang="en-US" altLang="ko-KR" b="0" i="0" strike="sngStrike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’,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ABAD10-E7B6-4B17-9377-0F1B1FE2AEAC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46348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7F6387-3403-4348-8A94-7ADE7975A4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A852A9D-DEAB-4D3B-BE4C-4D5506949C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DBC8D7-B31E-450F-BC14-69F5BA00A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2024-05-16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3A2F3B2-7919-4755-A2BA-E60311F1A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7BE1C44-6ED9-45C3-85CE-F181F644D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4409481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 advClick="0" advTm="1000">
        <p159:morph option="byObject"/>
      </p:transition>
    </mc:Choice>
    <mc:Fallback>
      <p:transition spd="slow" advClick="0" advTm="100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47AC93-7A39-431A-9FB1-1E98C130D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D84B2D7-51AE-4A98-A99F-A3EB7D93C09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E5744A8-FE11-4335-B99E-0C709334F0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3DD8B86-F04B-471A-B701-77C39BC72A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2024-05-16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8FDA001-D3E8-406C-85C1-C16B28954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1AB922F-8FE5-4AD9-B4B7-0C32F5C0FB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5050323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 advClick="0" advTm="1000">
        <p159:morph option="byObject"/>
      </p:transition>
    </mc:Choice>
    <mc:Fallback>
      <p:transition spd="slow" advClick="0" advTm="100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51F6FB-27DF-4EF8-9C39-2843CFAC3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FDDFF65-E6AC-4DE9-BC59-8D94C9C734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9713491-F16F-4D87-A871-72DDAB23D6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2024-05-16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BB5D74-5FA0-4FE3-8C76-C5846785F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277ED0-AEC3-4AF7-92C1-9B942CF7B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3932761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 advClick="0" advTm="1000">
        <p159:morph option="byObject"/>
      </p:transition>
    </mc:Choice>
    <mc:Fallback>
      <p:transition spd="slow" advClick="0" advTm="1000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326BB87-EA73-4676-B5EE-CF484C7F3D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6EB9E6B-3317-49B6-BD7E-5D8A6D1289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A2096CD-9EE4-4657-B340-5D82EA015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2024-05-16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1A142E6-326E-4C16-9093-56979C035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7D65AFA-C355-40C1-80F6-8264E94A2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0908426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 advClick="0" advTm="1000">
        <p159:morph option="byObject"/>
      </p:transition>
    </mc:Choice>
    <mc:Fallback>
      <p:transition spd="slow" advClick="0" advTm="1000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D5721-8DB4-4FE0-A67C-5F722D33CCFE}" type="datetimeFigureOut">
              <a:rPr lang="ko-KR" altLang="en-US" smtClean="0"/>
              <a:t>2024-05-16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74D02-166B-4F16-8A1F-AB9C17E31A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95253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09836B-546E-427C-901C-507669B2E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222D5C6-D2D2-4C8F-ADE8-FA9D32A89C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0A3C13-BB40-4BA2-97FB-232FA10CF2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2024-05-16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846734E-5F3B-46DF-83F4-5253AC7D1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C863EFD-2ECD-484B-8FE3-BD46DBAB3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4135125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 advClick="0" advTm="1000">
        <p159:morph option="byObject"/>
      </p:transition>
    </mc:Choice>
    <mc:Fallback>
      <p:transition spd="slow" advClick="0" advTm="100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C50236-D72C-46A8-8E43-F403AB51B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49E0306-8C68-4BA2-8E35-84C5A601A3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D55EBBB-3A9E-4875-91BC-BA0F98B72A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2024-05-16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5214B26-FD9B-4500-9159-1814890F5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33211AD-49EC-4C32-ACD3-8CF24D255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7600160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 advClick="0" advTm="1000">
        <p159:morph option="byObject"/>
      </p:transition>
    </mc:Choice>
    <mc:Fallback>
      <p:transition spd="slow" advClick="0" advTm="1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D35847-E819-401C-8088-DE14C838B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ECE0E58-A374-46C3-99E5-8CB5327620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3D73669-31FC-4A43-BE3F-20FBB49891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B487473-0381-424C-935F-E8DD5300BE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2024-05-16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479DC7E-293A-4118-BB25-14F86368D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8BF8C06-A6F4-4D56-9961-2A48D376B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938574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 advClick="0" advTm="1000">
        <p159:morph option="byObject"/>
      </p:transition>
    </mc:Choice>
    <mc:Fallback>
      <p:transition spd="slow" advClick="0" advTm="100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F92F4D-6C94-4897-AF69-B2184F151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D88BF44-B930-48BD-847E-4378CC0074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68F7027-CD07-42A0-AF50-45BC8A27DF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038A2D0-3A12-4C29-9758-C0FA78627B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EA347A6-004A-4A7B-931A-4A1D4E9628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1A1E329-33C9-4A40-B00F-E72E7768B5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2024-05-16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58414FA-5EF1-4D32-A0B3-F5970B610B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35AB276-1D41-4C3A-B4C6-AE34D86B4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883173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 advClick="0" advTm="1000">
        <p159:morph option="byObject"/>
      </p:transition>
    </mc:Choice>
    <mc:Fallback>
      <p:transition spd="slow" advClick="0" advTm="100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16D34C-E153-4E55-8BE2-053CB23AE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2C41366-6F59-49C8-B46F-241BACE3C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2024-05-16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F1036E6-7409-4CCD-A33A-E8923C9C4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4FED2EA-EEA3-4D31-83CA-82087B8CD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9154121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 advClick="0" advTm="1000">
        <p159:morph option="byObject"/>
      </p:transition>
    </mc:Choice>
    <mc:Fallback>
      <p:transition spd="slow" advClick="0" advTm="100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5CF9D7B-2295-434C-BB50-FBDB7CB49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2024-05-16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2331C84-82A9-49FF-9C58-209FA7C6A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52F265-5EDF-47AD-8C48-23E44987D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8314077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 advClick="0" advTm="1000">
        <p159:morph option="byObject"/>
      </p:transition>
    </mc:Choice>
    <mc:Fallback>
      <p:transition spd="slow" advClick="0" advTm="100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5EF8880-0C23-4695-A0B7-BA55B9DCC8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5CF9D7B-2295-434C-BB50-FBDB7CB49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2024-05-16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2331C84-82A9-49FF-9C58-209FA7C6A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52F265-5EDF-47AD-8C48-23E44987D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4029862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 advClick="0" advTm="1000">
        <p159:morph option="byObject"/>
      </p:transition>
    </mc:Choice>
    <mc:Fallback>
      <p:transition spd="slow" advClick="0" advTm="100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76295C-1AC2-468F-BE1D-57C4A5875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AFE7A1-9037-44AB-B32C-A035447834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AB44BA5-E666-41CE-9AB1-709CA4AED5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842D173-D60A-49DD-9BBC-DFAC846405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2024-05-16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69DC195-CC0D-4F1D-BA6A-0A1D6BEC9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54EE9A9-6FA0-459E-9839-090D4821A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7375711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 advClick="0" advTm="1000">
        <p159:morph option="byObject"/>
      </p:transition>
    </mc:Choice>
    <mc:Fallback>
      <p:transition spd="slow" advClick="0" advTm="100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F1A1494-3269-44A5-B276-FD1B11515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DBE9EB2-ED9C-4B7A-B116-2B1071C0DE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AF56052-6094-4163-A308-25120BD6EB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85567D-AB5D-4AC7-81EF-B47DBFAE57A2}" type="datetimeFigureOut">
              <a:rPr lang="ko-KR" altLang="en-US" smtClean="0"/>
              <a:t>2024-05-16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B435DB-002D-4705-918F-4D6B8113C0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ADB5B9A-8BFA-48CC-9427-80D4088612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8966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  <p:sldLayoutId id="2147483661" r:id="rId13"/>
  </p:sldLayoutIdLst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 advClick="0" advTm="1000">
        <p159:morph option="byObject"/>
      </p:transition>
    </mc:Choice>
    <mc:Fallback>
      <p:transition spd="slow" advClick="0" advTm="1000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3.xml"/><Relationship Id="rId4" Type="http://schemas.openxmlformats.org/officeDocument/2006/relationships/chart" Target="../charts/char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5A_C072DD89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5B_25A0074A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3CD00D4-F2FA-2312-AFAE-D2CE225FE7F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34551B-7BE5-2690-C304-71197D10446C}"/>
              </a:ext>
            </a:extLst>
          </p:cNvPr>
          <p:cNvSpPr txBox="1"/>
          <p:nvPr/>
        </p:nvSpPr>
        <p:spPr>
          <a:xfrm>
            <a:off x="1066800" y="1222061"/>
            <a:ext cx="5029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b="1" spc="-300" dirty="0">
                <a:solidFill>
                  <a:schemeClr val="bg1"/>
                </a:solidFill>
              </a:rPr>
              <a:t>산업재해 감소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F2F2C61-7F76-DF73-810E-42D9A227224B}"/>
              </a:ext>
            </a:extLst>
          </p:cNvPr>
          <p:cNvSpPr/>
          <p:nvPr/>
        </p:nvSpPr>
        <p:spPr>
          <a:xfrm>
            <a:off x="1066800" y="2280888"/>
            <a:ext cx="9514114" cy="73454"/>
          </a:xfrm>
          <a:prstGeom prst="rect">
            <a:avLst/>
          </a:prstGeom>
          <a:solidFill>
            <a:srgbClr val="FFBD3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2061C0-45B1-DF25-FBB3-F7EB68BBCED2}"/>
              </a:ext>
            </a:extLst>
          </p:cNvPr>
          <p:cNvSpPr txBox="1"/>
          <p:nvPr/>
        </p:nvSpPr>
        <p:spPr>
          <a:xfrm>
            <a:off x="6653347" y="6207718"/>
            <a:ext cx="5029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b="1" spc="-300" dirty="0">
                <a:solidFill>
                  <a:schemeClr val="bg1"/>
                </a:solidFill>
              </a:rPr>
              <a:t>김종현 </a:t>
            </a:r>
            <a:r>
              <a:rPr lang="ko-KR" altLang="en-US" sz="2000" b="1" spc="-300" dirty="0" err="1">
                <a:solidFill>
                  <a:schemeClr val="bg1"/>
                </a:solidFill>
              </a:rPr>
              <a:t>김한열</a:t>
            </a:r>
            <a:r>
              <a:rPr lang="ko-KR" altLang="en-US" sz="2000" b="1" spc="-300" dirty="0">
                <a:solidFill>
                  <a:schemeClr val="bg1"/>
                </a:solidFill>
              </a:rPr>
              <a:t> 박지환 이진규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1A04BDC9-B57E-5F5B-6298-E1F4639D59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4316" y="3164915"/>
            <a:ext cx="1686160" cy="1200318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EE150F1F-84A8-575E-6367-C94EABB698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8704" y="3560522"/>
            <a:ext cx="1190791" cy="1000265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7952ABD1-9654-381C-0960-DFA4A6B1C0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8862" y="2333180"/>
            <a:ext cx="1181265" cy="1247949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6C3A2AEC-3B56-C54E-6557-B0627BF9EE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72437" y="4261175"/>
            <a:ext cx="1495634" cy="1190791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EDE97135-9F25-0D54-B7A2-FBCCB98877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49583" y="3560522"/>
            <a:ext cx="1276528" cy="1133633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4B2F5236-DA56-3A23-D55B-7F5FED3AAA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7124" y="1964597"/>
            <a:ext cx="1686160" cy="1200318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811E63D1-D8A0-1E21-669E-3C7AACBCBE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2714" y="4295308"/>
            <a:ext cx="1181265" cy="1247949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8AB0DCEC-089E-7E1A-3709-5956E05754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9268" y="3747835"/>
            <a:ext cx="1190791" cy="1000265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EDD4DA5D-BBE2-7804-951D-F096B85836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48874" y="4751563"/>
            <a:ext cx="1276528" cy="1133633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531224C8-0C07-79EE-F052-BB3B1F977E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41" y="4144487"/>
            <a:ext cx="5534213" cy="2715177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5991BF4B-568F-1FB3-F062-1DC46F0B90EB}"/>
              </a:ext>
            </a:extLst>
          </p:cNvPr>
          <p:cNvSpPr txBox="1"/>
          <p:nvPr/>
        </p:nvSpPr>
        <p:spPr>
          <a:xfrm>
            <a:off x="979825" y="4144487"/>
            <a:ext cx="15468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spc="-300" dirty="0" err="1"/>
              <a:t>미리캔버스</a:t>
            </a:r>
            <a:endParaRPr lang="ko-KR" altLang="en-US" sz="2000" b="1" spc="-3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BC781E2-0C79-4F56-5E33-756FE133580D}"/>
              </a:ext>
            </a:extLst>
          </p:cNvPr>
          <p:cNvSpPr txBox="1"/>
          <p:nvPr/>
        </p:nvSpPr>
        <p:spPr>
          <a:xfrm>
            <a:off x="6317052" y="2886384"/>
            <a:ext cx="15468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spc="-300" dirty="0" err="1"/>
              <a:t>플래티콘</a:t>
            </a:r>
            <a:endParaRPr lang="ko-KR" altLang="en-US" sz="2000" b="1" spc="-300" dirty="0"/>
          </a:p>
        </p:txBody>
      </p:sp>
    </p:spTree>
    <p:extLst>
      <p:ext uri="{BB962C8B-B14F-4D97-AF65-F5344CB8AC3E}">
        <p14:creationId xmlns:p14="http://schemas.microsoft.com/office/powerpoint/2010/main" val="12696311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 advClick="0" advTm="1000">
        <p159:morph option="byObject"/>
      </p:transition>
    </mc:Choice>
    <mc:Fallback>
      <p:transition spd="slow" advClick="0" advTm="100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9D65BF-6060-DF5C-BE3F-59B65B4130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C7ABDE06-E55F-DE63-FF7D-9F1A007E3150}"/>
              </a:ext>
            </a:extLst>
          </p:cNvPr>
          <p:cNvGrpSpPr/>
          <p:nvPr/>
        </p:nvGrpSpPr>
        <p:grpSpPr>
          <a:xfrm>
            <a:off x="0" y="0"/>
            <a:ext cx="12192000" cy="1107559"/>
            <a:chOff x="0" y="0"/>
            <a:chExt cx="12192000" cy="1107559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6691B24E-FFB6-81DC-5E0C-1BB939B000B1}"/>
                </a:ext>
              </a:extLst>
            </p:cNvPr>
            <p:cNvGrpSpPr/>
            <p:nvPr/>
          </p:nvGrpSpPr>
          <p:grpSpPr>
            <a:xfrm>
              <a:off x="0" y="0"/>
              <a:ext cx="12192000" cy="1083429"/>
              <a:chOff x="0" y="0"/>
              <a:chExt cx="12192000" cy="1083429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8FD0E2CF-E799-1D94-A924-7A89B5B7F6B3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107696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444167B0-8D20-4FFD-EB65-C2BD3058AD31}"/>
                  </a:ext>
                </a:extLst>
              </p:cNvPr>
              <p:cNvSpPr/>
              <p:nvPr/>
            </p:nvSpPr>
            <p:spPr>
              <a:xfrm>
                <a:off x="457200" y="266700"/>
                <a:ext cx="609599" cy="810259"/>
              </a:xfrm>
              <a:prstGeom prst="rect">
                <a:avLst/>
              </a:prstGeom>
              <a:solidFill>
                <a:srgbClr val="FFBD3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r"/>
                <a:endParaRPr lang="ko-KR" altLang="en-US" sz="3200" b="1" dirty="0">
                  <a:solidFill>
                    <a:srgbClr val="30404F"/>
                  </a:solidFill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4CA9330-64DB-1A56-76A5-5BAE1821F8B1}"/>
                  </a:ext>
                </a:extLst>
              </p:cNvPr>
              <p:cNvSpPr txBox="1"/>
              <p:nvPr/>
            </p:nvSpPr>
            <p:spPr>
              <a:xfrm>
                <a:off x="1066800" y="560209"/>
                <a:ext cx="700578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800" b="1" spc="-300" dirty="0">
                    <a:solidFill>
                      <a:schemeClr val="bg1"/>
                    </a:solidFill>
                  </a:rPr>
                  <a:t>선행 연구 기반 변수 분석 </a:t>
                </a:r>
                <a:r>
                  <a:rPr lang="en-US" altLang="ko-KR" sz="2800" b="1" spc="-300" dirty="0">
                    <a:solidFill>
                      <a:schemeClr val="bg1"/>
                    </a:solidFill>
                  </a:rPr>
                  <a:t>– </a:t>
                </a:r>
                <a:r>
                  <a:rPr lang="ko-KR" altLang="en-US" sz="2800" b="1" spc="-300" dirty="0">
                    <a:solidFill>
                      <a:schemeClr val="bg1"/>
                    </a:solidFill>
                  </a:rPr>
                  <a:t>선택한 변수 확인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1093AC1-DF3D-2CA8-8B66-4CA03CC4091D}"/>
                  </a:ext>
                </a:extLst>
              </p:cNvPr>
              <p:cNvSpPr txBox="1"/>
              <p:nvPr/>
            </p:nvSpPr>
            <p:spPr>
              <a:xfrm>
                <a:off x="1066799" y="245785"/>
                <a:ext cx="50292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b="1" spc="-300" dirty="0">
                    <a:solidFill>
                      <a:schemeClr val="bg1"/>
                    </a:solidFill>
                  </a:rPr>
                  <a:t>연구 방법</a:t>
                </a:r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9C8AF37-C113-4BB0-7266-71F62E96F14A}"/>
                </a:ext>
              </a:extLst>
            </p:cNvPr>
            <p:cNvSpPr txBox="1"/>
            <p:nvPr/>
          </p:nvSpPr>
          <p:spPr>
            <a:xfrm>
              <a:off x="350980" y="584339"/>
              <a:ext cx="7850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spc="-300" dirty="0">
                  <a:solidFill>
                    <a:srgbClr val="30404F"/>
                  </a:solidFill>
                </a:rPr>
                <a:t>2-2</a:t>
              </a:r>
              <a:endParaRPr lang="ko-KR" altLang="en-US" sz="2800" b="1" spc="-300" dirty="0">
                <a:solidFill>
                  <a:srgbClr val="30404F"/>
                </a:solidFill>
              </a:endParaRPr>
            </a:p>
          </p:txBody>
        </p:sp>
      </p:grp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1538227"/>
              </p:ext>
            </p:extLst>
          </p:nvPr>
        </p:nvGraphicFramePr>
        <p:xfrm>
          <a:off x="457200" y="1571109"/>
          <a:ext cx="11430000" cy="471441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857500">
                  <a:extLst>
                    <a:ext uri="{9D8B030D-6E8A-4147-A177-3AD203B41FA5}">
                      <a16:colId xmlns:a16="http://schemas.microsoft.com/office/drawing/2014/main" val="2920584525"/>
                    </a:ext>
                  </a:extLst>
                </a:gridCol>
                <a:gridCol w="2857500">
                  <a:extLst>
                    <a:ext uri="{9D8B030D-6E8A-4147-A177-3AD203B41FA5}">
                      <a16:colId xmlns:a16="http://schemas.microsoft.com/office/drawing/2014/main" val="2886820669"/>
                    </a:ext>
                  </a:extLst>
                </a:gridCol>
                <a:gridCol w="2857500">
                  <a:extLst>
                    <a:ext uri="{9D8B030D-6E8A-4147-A177-3AD203B41FA5}">
                      <a16:colId xmlns:a16="http://schemas.microsoft.com/office/drawing/2014/main" val="1015248075"/>
                    </a:ext>
                  </a:extLst>
                </a:gridCol>
                <a:gridCol w="2857500">
                  <a:extLst>
                    <a:ext uri="{9D8B030D-6E8A-4147-A177-3AD203B41FA5}">
                      <a16:colId xmlns:a16="http://schemas.microsoft.com/office/drawing/2014/main" val="2612050650"/>
                    </a:ext>
                  </a:extLst>
                </a:gridCol>
              </a:tblGrid>
              <a:tr h="168634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u="none" strike="noStrike" dirty="0">
                          <a:effectLst/>
                        </a:rPr>
                        <a:t>구분</a:t>
                      </a:r>
                      <a:endParaRPr lang="ko-KR" altLang="en-US" sz="1000" b="1" i="0" u="none" strike="noStrike" dirty="0">
                        <a:solidFill>
                          <a:srgbClr val="FFFFFF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3376" marR="3376" marT="3376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u="none" strike="noStrike">
                          <a:effectLst/>
                        </a:rPr>
                        <a:t>변수명</a:t>
                      </a:r>
                      <a:endParaRPr lang="ko-KR" altLang="en-US" sz="1000" b="1" i="0" u="none" strike="noStrike">
                        <a:solidFill>
                          <a:srgbClr val="FFFFFF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3376" marR="3376" marT="3376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u="none" strike="noStrike">
                          <a:effectLst/>
                        </a:rPr>
                        <a:t>내용</a:t>
                      </a:r>
                      <a:endParaRPr lang="ko-KR" altLang="en-US" sz="1000" b="1" i="0" u="none" strike="noStrike">
                        <a:solidFill>
                          <a:srgbClr val="FFFFFF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3376" marR="3376" marT="3376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u="none" strike="noStrike" dirty="0">
                          <a:effectLst/>
                        </a:rPr>
                        <a:t>출처</a:t>
                      </a:r>
                      <a:endParaRPr lang="ko-KR" altLang="en-US" sz="1000" b="1" i="0" u="none" strike="noStrike" dirty="0">
                        <a:solidFill>
                          <a:srgbClr val="FFFFFF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3376" marR="3376" marT="3376" marB="0" anchor="ctr"/>
                </a:tc>
                <a:extLst>
                  <a:ext uri="{0D108BD9-81ED-4DB2-BD59-A6C34878D82A}">
                    <a16:rowId xmlns:a16="http://schemas.microsoft.com/office/drawing/2014/main" val="933102222"/>
                  </a:ext>
                </a:extLst>
              </a:tr>
              <a:tr h="174074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u="none" strike="noStrike" dirty="0">
                          <a:effectLst/>
                        </a:rPr>
                        <a:t>종속변수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3376" marR="3376" marT="3376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u="none" strike="noStrike">
                          <a:effectLst/>
                        </a:rPr>
                        <a:t>인적사고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3376" marR="3376" marT="3376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u="none" strike="noStrike">
                          <a:effectLst/>
                        </a:rPr>
                        <a:t>산업재해 발생 유형</a:t>
                      </a:r>
                      <a:r>
                        <a:rPr lang="en-US" altLang="ko-KR" sz="1000" u="none" strike="noStrike">
                          <a:effectLst/>
                        </a:rPr>
                        <a:t>(</a:t>
                      </a:r>
                      <a:r>
                        <a:rPr lang="ko-KR" altLang="en-US" sz="1000" u="none" strike="noStrike">
                          <a:effectLst/>
                        </a:rPr>
                        <a:t>넘어짐</a:t>
                      </a:r>
                      <a:r>
                        <a:rPr lang="en-US" altLang="ko-KR" sz="1000" u="none" strike="noStrike">
                          <a:effectLst/>
                        </a:rPr>
                        <a:t>, </a:t>
                      </a:r>
                      <a:r>
                        <a:rPr lang="ko-KR" altLang="en-US" sz="1000" u="none" strike="noStrike">
                          <a:effectLst/>
                        </a:rPr>
                        <a:t>떨어짐</a:t>
                      </a:r>
                      <a:r>
                        <a:rPr lang="en-US" altLang="ko-KR" sz="1000" u="none" strike="noStrike">
                          <a:effectLst/>
                        </a:rPr>
                        <a:t>, </a:t>
                      </a:r>
                      <a:r>
                        <a:rPr lang="ko-KR" altLang="en-US" sz="1000" u="none" strike="noStrike">
                          <a:effectLst/>
                        </a:rPr>
                        <a:t>물체에 맞음</a:t>
                      </a:r>
                      <a:r>
                        <a:rPr lang="en-US" altLang="ko-KR" sz="1000" u="none" strike="noStrike">
                          <a:effectLst/>
                        </a:rPr>
                        <a:t>, </a:t>
                      </a:r>
                      <a:r>
                        <a:rPr lang="ko-KR" altLang="en-US" sz="1000" u="none" strike="noStrike">
                          <a:effectLst/>
                        </a:rPr>
                        <a:t>등</a:t>
                      </a:r>
                      <a:r>
                        <a:rPr lang="en-US" altLang="ko-KR" sz="1000" u="none" strike="noStrike">
                          <a:effectLst/>
                        </a:rPr>
                        <a:t>)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3376" marR="3376" marT="3376" marB="0" anchor="ctr"/>
                </a:tc>
                <a:tc rowSpan="15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u="none" strike="noStrike" dirty="0">
                          <a:effectLst/>
                        </a:rPr>
                        <a:t>건설공사 안전관리 종합정보망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3376" marR="3376" marT="3376" marB="0" anchor="ctr"/>
                </a:tc>
                <a:extLst>
                  <a:ext uri="{0D108BD9-81ED-4DB2-BD59-A6C34878D82A}">
                    <a16:rowId xmlns:a16="http://schemas.microsoft.com/office/drawing/2014/main" val="85012178"/>
                  </a:ext>
                </a:extLst>
              </a:tr>
              <a:tr h="179513">
                <a:tc rowSpan="1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u="none" strike="noStrike" dirty="0">
                          <a:effectLst/>
                        </a:rPr>
                        <a:t>공사 특성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3376" marR="3376" marT="3376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000" u="none" strike="noStrike">
                          <a:effectLst/>
                        </a:rPr>
                        <a:t>보호조치여부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376" marR="3376" marT="3376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000" u="none" strike="noStrike">
                          <a:effectLst/>
                        </a:rPr>
                        <a:t>개인방호</a:t>
                      </a:r>
                      <a:r>
                        <a:rPr lang="en-US" altLang="ko-KR" sz="1000" u="none" strike="noStrike">
                          <a:effectLst/>
                        </a:rPr>
                        <a:t>, </a:t>
                      </a:r>
                      <a:r>
                        <a:rPr lang="ko-KR" altLang="en-US" sz="1000" u="none" strike="noStrike">
                          <a:effectLst/>
                        </a:rPr>
                        <a:t>안전방호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376" marR="3376" marT="3376" marB="0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963612"/>
                  </a:ext>
                </a:extLst>
              </a:tr>
              <a:tr h="17951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000" u="none" strike="noStrike" dirty="0" err="1">
                          <a:effectLst/>
                        </a:rPr>
                        <a:t>공정률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376" marR="3376" marT="3376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000" u="none" strike="noStrike">
                          <a:effectLst/>
                        </a:rPr>
                        <a:t>10</a:t>
                      </a:r>
                      <a:r>
                        <a:rPr lang="ko-KR" altLang="en-US" sz="1000" u="none" strike="noStrike">
                          <a:effectLst/>
                        </a:rPr>
                        <a:t>퍼센트 단위 구분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376" marR="3376" marT="3376" marB="0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8031942"/>
                  </a:ext>
                </a:extLst>
              </a:tr>
              <a:tr h="16863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000" u="none" strike="noStrike">
                          <a:effectLst/>
                        </a:rPr>
                        <a:t>작업자수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376" marR="3376" marT="3376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000" u="none" strike="noStrike">
                          <a:effectLst/>
                        </a:rPr>
                        <a:t>작업자수 규모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376" marR="3376" marT="3376" marB="0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1538706"/>
                  </a:ext>
                </a:extLst>
              </a:tr>
              <a:tr h="17951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000" u="none" strike="noStrike">
                          <a:effectLst/>
                        </a:rPr>
                        <a:t>공사기간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376" marR="3376" marT="3376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000" u="none" strike="noStrike">
                          <a:effectLst/>
                        </a:rPr>
                        <a:t>공사기간 종료일 </a:t>
                      </a:r>
                      <a:r>
                        <a:rPr lang="en-US" altLang="ko-KR" sz="1000" u="none" strike="noStrike">
                          <a:effectLst/>
                        </a:rPr>
                        <a:t>- </a:t>
                      </a:r>
                      <a:r>
                        <a:rPr lang="ko-KR" altLang="en-US" sz="1000" u="none" strike="noStrike">
                          <a:effectLst/>
                        </a:rPr>
                        <a:t>공사시간 시작일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376" marR="3376" marT="3376" marB="0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8778714"/>
                  </a:ext>
                </a:extLst>
              </a:tr>
              <a:tr h="17951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000" u="none" strike="noStrike">
                          <a:effectLst/>
                        </a:rPr>
                        <a:t>공공</a:t>
                      </a:r>
                      <a:r>
                        <a:rPr lang="en-US" altLang="ko-KR" sz="1000" u="none" strike="noStrike">
                          <a:effectLst/>
                        </a:rPr>
                        <a:t>/</a:t>
                      </a:r>
                      <a:r>
                        <a:rPr lang="ko-KR" altLang="en-US" sz="1000" u="none" strike="noStrike">
                          <a:effectLst/>
                        </a:rPr>
                        <a:t>민간 구분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376" marR="3376" marT="3376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376" marR="3376" marT="3376" marB="0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3814241"/>
                  </a:ext>
                </a:extLst>
              </a:tr>
              <a:tr h="17951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000" u="none" strike="noStrike" dirty="0" err="1" smtClean="0">
                          <a:effectLst/>
                        </a:rPr>
                        <a:t>공종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376" marR="3376" marT="3376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000" u="none" strike="noStrike">
                          <a:effectLst/>
                        </a:rPr>
                        <a:t>진행한 공사의 종류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376" marR="3376" marT="3376" marB="0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3859678"/>
                  </a:ext>
                </a:extLst>
              </a:tr>
              <a:tr h="17951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000" u="none" strike="noStrike">
                          <a:effectLst/>
                        </a:rPr>
                        <a:t>사고객체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376" marR="3376" marT="3376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000" u="none" strike="noStrike">
                          <a:effectLst/>
                        </a:rPr>
                        <a:t>산재가 발생한 물적 객체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376" marR="3376" marT="3376" marB="0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8292289"/>
                  </a:ext>
                </a:extLst>
              </a:tr>
              <a:tr h="17951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000" u="none" strike="noStrike" dirty="0">
                          <a:effectLst/>
                        </a:rPr>
                        <a:t>작업프로세스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376" marR="3376" marT="3376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000" u="none" strike="noStrike">
                          <a:effectLst/>
                        </a:rPr>
                        <a:t>산재가 발생한 작업 종류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376" marR="3376" marT="3376" marB="0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6891443"/>
                  </a:ext>
                </a:extLst>
              </a:tr>
              <a:tr h="17951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000" u="none" strike="noStrike" dirty="0">
                          <a:effectLst/>
                        </a:rPr>
                        <a:t>장소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376" marR="3376" marT="3376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000" u="none" strike="noStrike">
                          <a:effectLst/>
                        </a:rPr>
                        <a:t>신고된 건축물의 용도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376" marR="3376" marT="3376" marB="0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3370174"/>
                  </a:ext>
                </a:extLst>
              </a:tr>
              <a:tr h="17951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000" u="none" strike="noStrike">
                          <a:effectLst/>
                        </a:rPr>
                        <a:t>부위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376" marR="3376" marT="3376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000" u="none" strike="noStrike">
                          <a:effectLst/>
                        </a:rPr>
                        <a:t>산재가 발생한 작업 부위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376" marR="3376" marT="3376" marB="0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859438"/>
                  </a:ext>
                </a:extLst>
              </a:tr>
              <a:tr h="17951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000" u="none" strike="noStrike">
                          <a:effectLst/>
                        </a:rPr>
                        <a:t>공사비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376" marR="3376" marT="3376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000" u="none" strike="noStrike">
                          <a:effectLst/>
                        </a:rPr>
                        <a:t>공사비 규모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376" marR="3376" marT="3376" marB="0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6862511"/>
                  </a:ext>
                </a:extLst>
              </a:tr>
              <a:tr h="179513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u="none" strike="noStrike">
                          <a:effectLst/>
                        </a:rPr>
                        <a:t>공간 특성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3376" marR="3376" marT="3376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000" u="none" strike="noStrike">
                          <a:effectLst/>
                        </a:rPr>
                        <a:t>시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376" marR="3376" marT="3376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000" u="none" strike="noStrike">
                          <a:effectLst/>
                        </a:rPr>
                        <a:t>시</a:t>
                      </a:r>
                      <a:r>
                        <a:rPr lang="en-US" altLang="ko-KR" sz="1000" u="none" strike="noStrike">
                          <a:effectLst/>
                        </a:rPr>
                        <a:t>, </a:t>
                      </a:r>
                      <a:r>
                        <a:rPr lang="ko-KR" altLang="en-US" sz="1000" u="none" strike="noStrike">
                          <a:effectLst/>
                        </a:rPr>
                        <a:t>도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376" marR="3376" marT="3376" marB="0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7357066"/>
                  </a:ext>
                </a:extLst>
              </a:tr>
              <a:tr h="174074">
                <a:tc rowSpan="7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u="none" strike="noStrike">
                          <a:effectLst/>
                        </a:rPr>
                        <a:t>시간 특성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3376" marR="3376" marT="3376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u="none" strike="noStrike">
                          <a:effectLst/>
                        </a:rPr>
                        <a:t>시간대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3376" marR="3376" marT="3376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000" u="none" strike="noStrike" dirty="0">
                          <a:effectLst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376" marR="3376" marT="3376" marB="0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0663310"/>
                  </a:ext>
                </a:extLst>
              </a:tr>
              <a:tr h="17407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u="none" strike="noStrike" dirty="0">
                          <a:effectLst/>
                        </a:rPr>
                        <a:t>사고인지 시간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3376" marR="3376" marT="3376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000" u="none" strike="noStrike" dirty="0">
                          <a:effectLst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376" marR="3376" marT="3376" marB="0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5939447"/>
                  </a:ext>
                </a:extLst>
              </a:tr>
              <a:tr h="16863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u="none" strike="noStrike">
                          <a:effectLst/>
                        </a:rPr>
                        <a:t>분기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3376" marR="3376" marT="3376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000" u="none" strike="noStrike" dirty="0">
                          <a:effectLst/>
                        </a:rPr>
                        <a:t>분기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376" marR="3376" marT="3376" marB="0"/>
                </a:tc>
                <a:tc rowSpan="5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u="none" strike="noStrike" dirty="0" err="1">
                          <a:effectLst/>
                        </a:rPr>
                        <a:t>직접추가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3376" marR="3376" marT="3376" marB="0" anchor="ctr"/>
                </a:tc>
                <a:extLst>
                  <a:ext uri="{0D108BD9-81ED-4DB2-BD59-A6C34878D82A}">
                    <a16:rowId xmlns:a16="http://schemas.microsoft.com/office/drawing/2014/main" val="1028864448"/>
                  </a:ext>
                </a:extLst>
              </a:tr>
              <a:tr h="16863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u="none" strike="noStrike">
                          <a:effectLst/>
                        </a:rPr>
                        <a:t>월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3376" marR="3376" marT="3376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000" u="none" strike="noStrike" dirty="0">
                          <a:effectLst/>
                        </a:rPr>
                        <a:t>월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376" marR="3376" marT="3376" marB="0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3197077"/>
                  </a:ext>
                </a:extLst>
              </a:tr>
              <a:tr h="17951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u="none" strike="noStrike">
                          <a:effectLst/>
                        </a:rPr>
                        <a:t>주야간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3376" marR="3376" marT="3376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000" u="none" strike="noStrike" dirty="0">
                          <a:effectLst/>
                        </a:rPr>
                        <a:t>주</a:t>
                      </a:r>
                      <a:r>
                        <a:rPr lang="en-US" altLang="ko-KR" sz="1000" u="none" strike="noStrike" dirty="0">
                          <a:effectLst/>
                        </a:rPr>
                        <a:t>: 6~18, </a:t>
                      </a:r>
                      <a:r>
                        <a:rPr lang="ko-KR" altLang="en-US" sz="1000" u="none" strike="noStrike" dirty="0">
                          <a:effectLst/>
                        </a:rPr>
                        <a:t>야</a:t>
                      </a:r>
                      <a:r>
                        <a:rPr lang="en-US" altLang="ko-KR" sz="1000" u="none" strike="noStrike" dirty="0">
                          <a:effectLst/>
                        </a:rPr>
                        <a:t>: </a:t>
                      </a:r>
                      <a:r>
                        <a:rPr lang="ko-KR" altLang="en-US" sz="1000" u="none" strike="noStrike" dirty="0">
                          <a:effectLst/>
                        </a:rPr>
                        <a:t>그 외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376" marR="3376" marT="3376" marB="0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8904959"/>
                  </a:ext>
                </a:extLst>
              </a:tr>
              <a:tr h="17951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u="none" strike="noStrike" dirty="0">
                          <a:effectLst/>
                        </a:rPr>
                        <a:t>공휴일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3376" marR="3376" marT="3376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000" u="none" strike="noStrike" dirty="0">
                          <a:effectLst/>
                        </a:rPr>
                        <a:t>공휴일 여부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376" marR="3376" marT="3376" marB="0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019325"/>
                  </a:ext>
                </a:extLst>
              </a:tr>
              <a:tr h="16863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u="none" strike="noStrike" dirty="0">
                          <a:effectLst/>
                        </a:rPr>
                        <a:t>요일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3376" marR="3376" marT="3376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000" u="none" strike="noStrike" dirty="0">
                          <a:effectLst/>
                        </a:rPr>
                        <a:t>요일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376" marR="3376" marT="3376" marB="0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3506883"/>
                  </a:ext>
                </a:extLst>
              </a:tr>
              <a:tr h="179513">
                <a:tc rowSpan="5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u="none" strike="noStrike">
                          <a:effectLst/>
                        </a:rPr>
                        <a:t>날씨 특성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3376" marR="3376" marT="3376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u="none" strike="noStrike">
                          <a:effectLst/>
                        </a:rPr>
                        <a:t>기온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3376" marR="3376" marT="3376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000" u="none" strike="noStrike" dirty="0">
                          <a:effectLst/>
                        </a:rPr>
                        <a:t>노동부 고시 고온의 노출 기준에 따라 </a:t>
                      </a:r>
                      <a:r>
                        <a:rPr lang="ko-KR" altLang="en-US" sz="1000" u="none" strike="noStrike" dirty="0" err="1">
                          <a:effectLst/>
                        </a:rPr>
                        <a:t>재분류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376" marR="3376" marT="3376" marB="0"/>
                </a:tc>
                <a:tc rowSpan="5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u="none" strike="noStrike" dirty="0">
                          <a:effectLst/>
                        </a:rPr>
                        <a:t>기상청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3376" marR="3376" marT="3376" marB="0" anchor="ctr"/>
                </a:tc>
                <a:extLst>
                  <a:ext uri="{0D108BD9-81ED-4DB2-BD59-A6C34878D82A}">
                    <a16:rowId xmlns:a16="http://schemas.microsoft.com/office/drawing/2014/main" val="1210298159"/>
                  </a:ext>
                </a:extLst>
              </a:tr>
              <a:tr h="17951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u="none" strike="noStrike">
                          <a:effectLst/>
                        </a:rPr>
                        <a:t>강수량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3376" marR="3376" marT="3376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000" u="none" strike="noStrike" dirty="0">
                          <a:effectLst/>
                        </a:rPr>
                        <a:t>강수 여부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376" marR="3376" marT="3376" marB="0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6669431"/>
                  </a:ext>
                </a:extLst>
              </a:tr>
              <a:tr h="16863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u="none" strike="noStrike">
                          <a:effectLst/>
                        </a:rPr>
                        <a:t>풍속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3376" marR="3376" marT="3376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000" u="none" strike="noStrike" dirty="0">
                          <a:effectLst/>
                        </a:rPr>
                        <a:t>풍속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376" marR="3376" marT="3376" marB="0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2554692"/>
                  </a:ext>
                </a:extLst>
              </a:tr>
              <a:tr h="17951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u="none" strike="noStrike">
                          <a:effectLst/>
                        </a:rPr>
                        <a:t>풍향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3376" marR="3376" marT="3376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000" u="none" strike="noStrike" dirty="0">
                          <a:effectLst/>
                        </a:rPr>
                        <a:t>각도로 표기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376" marR="3376" marT="3376" marB="0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7594566"/>
                  </a:ext>
                </a:extLst>
              </a:tr>
              <a:tr h="17407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u="none" strike="noStrike" dirty="0">
                          <a:effectLst/>
                        </a:rPr>
                        <a:t>습도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3376" marR="3376" marT="3376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000" u="none" strike="noStrike" dirty="0">
                          <a:effectLst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376" marR="3376" marT="3376" marB="0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59072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07004127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 advClick="0" advTm="1000">
        <p159:morph option="byObject"/>
      </p:transition>
    </mc:Choice>
    <mc:Fallback>
      <p:transition spd="slow" advClick="0" advTm="100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9D65BF-6060-DF5C-BE3F-59B65B4130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E1D0F2F-1946-1961-586D-A1591EE91709}"/>
              </a:ext>
            </a:extLst>
          </p:cNvPr>
          <p:cNvSpPr txBox="1"/>
          <p:nvPr/>
        </p:nvSpPr>
        <p:spPr>
          <a:xfrm>
            <a:off x="339536" y="1264666"/>
            <a:ext cx="15953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 err="1">
                <a:solidFill>
                  <a:srgbClr val="393939"/>
                </a:solidFill>
                <a:latin typeface="+mn-ea"/>
              </a:rPr>
              <a:t>숫자형</a:t>
            </a:r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 변수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92F0D85-5472-B788-EB2A-6313D13791B1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910F27A0-4A7B-6A4A-B889-E573696BA82F}"/>
              </a:ext>
            </a:extLst>
          </p:cNvPr>
          <p:cNvGrpSpPr/>
          <p:nvPr/>
        </p:nvGrpSpPr>
        <p:grpSpPr>
          <a:xfrm>
            <a:off x="0" y="0"/>
            <a:ext cx="12192000" cy="1107559"/>
            <a:chOff x="0" y="0"/>
            <a:chExt cx="12192000" cy="1107559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AC703699-D480-CA2D-6921-301EECB7FDE6}"/>
                </a:ext>
              </a:extLst>
            </p:cNvPr>
            <p:cNvGrpSpPr/>
            <p:nvPr/>
          </p:nvGrpSpPr>
          <p:grpSpPr>
            <a:xfrm>
              <a:off x="0" y="0"/>
              <a:ext cx="12192000" cy="1083429"/>
              <a:chOff x="0" y="0"/>
              <a:chExt cx="12192000" cy="1083429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9CECFADD-7BF3-6870-8044-78A9A47AAB9D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107696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7EF8E6AD-09EF-5127-549A-00184A72E2C6}"/>
                  </a:ext>
                </a:extLst>
              </p:cNvPr>
              <p:cNvSpPr/>
              <p:nvPr/>
            </p:nvSpPr>
            <p:spPr>
              <a:xfrm>
                <a:off x="457200" y="266700"/>
                <a:ext cx="609599" cy="810259"/>
              </a:xfrm>
              <a:prstGeom prst="rect">
                <a:avLst/>
              </a:prstGeom>
              <a:solidFill>
                <a:srgbClr val="FFBD3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r"/>
                <a:endParaRPr lang="ko-KR" altLang="en-US" sz="3200" b="1" dirty="0">
                  <a:solidFill>
                    <a:srgbClr val="30404F"/>
                  </a:solidFill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90F7403-1727-4AF3-8812-9FA2504A5F13}"/>
                  </a:ext>
                </a:extLst>
              </p:cNvPr>
              <p:cNvSpPr txBox="1"/>
              <p:nvPr/>
            </p:nvSpPr>
            <p:spPr>
              <a:xfrm>
                <a:off x="1066800" y="560209"/>
                <a:ext cx="700578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800" b="1" spc="-300" dirty="0">
                    <a:solidFill>
                      <a:schemeClr val="bg1"/>
                    </a:solidFill>
                  </a:rPr>
                  <a:t>데이터 분석 </a:t>
                </a:r>
                <a:r>
                  <a:rPr lang="en-US" altLang="ko-KR" sz="2800" b="1" spc="-300" dirty="0">
                    <a:solidFill>
                      <a:schemeClr val="bg1"/>
                    </a:solidFill>
                  </a:rPr>
                  <a:t>– </a:t>
                </a:r>
                <a:r>
                  <a:rPr lang="ko-KR" altLang="en-US" sz="2800" b="1" spc="-300" dirty="0" err="1">
                    <a:solidFill>
                      <a:schemeClr val="bg1"/>
                    </a:solidFill>
                  </a:rPr>
                  <a:t>기초통계량</a:t>
                </a:r>
                <a:endParaRPr lang="ko-KR" altLang="en-US" sz="2800" b="1" spc="-3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D7304B6-2C64-665B-B074-32D80A5A870E}"/>
                  </a:ext>
                </a:extLst>
              </p:cNvPr>
              <p:cNvSpPr txBox="1"/>
              <p:nvPr/>
            </p:nvSpPr>
            <p:spPr>
              <a:xfrm>
                <a:off x="1066799" y="245785"/>
                <a:ext cx="50292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b="1" spc="-300" dirty="0">
                    <a:solidFill>
                      <a:schemeClr val="bg1"/>
                    </a:solidFill>
                  </a:rPr>
                  <a:t>연구 방법</a:t>
                </a:r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19D36E4-4F54-637B-63C7-10093E7855F2}"/>
                </a:ext>
              </a:extLst>
            </p:cNvPr>
            <p:cNvSpPr txBox="1"/>
            <p:nvPr/>
          </p:nvSpPr>
          <p:spPr>
            <a:xfrm>
              <a:off x="350980" y="584339"/>
              <a:ext cx="7850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spc="-300" dirty="0">
                  <a:solidFill>
                    <a:srgbClr val="30404F"/>
                  </a:solidFill>
                </a:rPr>
                <a:t>2-4</a:t>
              </a:r>
              <a:endParaRPr lang="ko-KR" altLang="en-US" sz="2800" b="1" spc="-300" dirty="0">
                <a:solidFill>
                  <a:srgbClr val="30404F"/>
                </a:solidFill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6E1D0F2F-1946-1961-586D-A1591EE91709}"/>
              </a:ext>
            </a:extLst>
          </p:cNvPr>
          <p:cNvSpPr txBox="1"/>
          <p:nvPr/>
        </p:nvSpPr>
        <p:spPr>
          <a:xfrm>
            <a:off x="7730474" y="1264666"/>
            <a:ext cx="16017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 err="1" smtClean="0">
                <a:solidFill>
                  <a:srgbClr val="393939"/>
                </a:solidFill>
                <a:latin typeface="+mn-ea"/>
              </a:rPr>
              <a:t>명목형</a:t>
            </a:r>
            <a:r>
              <a:rPr lang="ko-KR" altLang="en-US" sz="2400" spc="-300" dirty="0" smtClean="0">
                <a:solidFill>
                  <a:srgbClr val="393939"/>
                </a:solidFill>
                <a:latin typeface="+mn-ea"/>
              </a:rPr>
              <a:t> </a:t>
            </a:r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변수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92F0D85-5472-B788-EB2A-6313D13791B1}"/>
              </a:ext>
            </a:extLst>
          </p:cNvPr>
          <p:cNvSpPr/>
          <p:nvPr/>
        </p:nvSpPr>
        <p:spPr>
          <a:xfrm>
            <a:off x="7523018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2505497"/>
              </p:ext>
            </p:extLst>
          </p:nvPr>
        </p:nvGraphicFramePr>
        <p:xfrm>
          <a:off x="350975" y="1883438"/>
          <a:ext cx="6773031" cy="280493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52559">
                  <a:extLst>
                    <a:ext uri="{9D8B030D-6E8A-4147-A177-3AD203B41FA5}">
                      <a16:colId xmlns:a16="http://schemas.microsoft.com/office/drawing/2014/main" val="913139116"/>
                    </a:ext>
                  </a:extLst>
                </a:gridCol>
                <a:gridCol w="752559">
                  <a:extLst>
                    <a:ext uri="{9D8B030D-6E8A-4147-A177-3AD203B41FA5}">
                      <a16:colId xmlns:a16="http://schemas.microsoft.com/office/drawing/2014/main" val="2637277281"/>
                    </a:ext>
                  </a:extLst>
                </a:gridCol>
                <a:gridCol w="752559">
                  <a:extLst>
                    <a:ext uri="{9D8B030D-6E8A-4147-A177-3AD203B41FA5}">
                      <a16:colId xmlns:a16="http://schemas.microsoft.com/office/drawing/2014/main" val="2177416603"/>
                    </a:ext>
                  </a:extLst>
                </a:gridCol>
                <a:gridCol w="752559">
                  <a:extLst>
                    <a:ext uri="{9D8B030D-6E8A-4147-A177-3AD203B41FA5}">
                      <a16:colId xmlns:a16="http://schemas.microsoft.com/office/drawing/2014/main" val="1271125175"/>
                    </a:ext>
                  </a:extLst>
                </a:gridCol>
                <a:gridCol w="752559">
                  <a:extLst>
                    <a:ext uri="{9D8B030D-6E8A-4147-A177-3AD203B41FA5}">
                      <a16:colId xmlns:a16="http://schemas.microsoft.com/office/drawing/2014/main" val="3501982400"/>
                    </a:ext>
                  </a:extLst>
                </a:gridCol>
                <a:gridCol w="752559">
                  <a:extLst>
                    <a:ext uri="{9D8B030D-6E8A-4147-A177-3AD203B41FA5}">
                      <a16:colId xmlns:a16="http://schemas.microsoft.com/office/drawing/2014/main" val="105305797"/>
                    </a:ext>
                  </a:extLst>
                </a:gridCol>
                <a:gridCol w="752559">
                  <a:extLst>
                    <a:ext uri="{9D8B030D-6E8A-4147-A177-3AD203B41FA5}">
                      <a16:colId xmlns:a16="http://schemas.microsoft.com/office/drawing/2014/main" val="974228879"/>
                    </a:ext>
                  </a:extLst>
                </a:gridCol>
                <a:gridCol w="752559">
                  <a:extLst>
                    <a:ext uri="{9D8B030D-6E8A-4147-A177-3AD203B41FA5}">
                      <a16:colId xmlns:a16="http://schemas.microsoft.com/office/drawing/2014/main" val="740821810"/>
                    </a:ext>
                  </a:extLst>
                </a:gridCol>
                <a:gridCol w="752559">
                  <a:extLst>
                    <a:ext uri="{9D8B030D-6E8A-4147-A177-3AD203B41FA5}">
                      <a16:colId xmlns:a16="http://schemas.microsoft.com/office/drawing/2014/main" val="1997874394"/>
                    </a:ext>
                  </a:extLst>
                </a:gridCol>
              </a:tblGrid>
              <a:tr h="24882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count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mean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std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min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25%</a:t>
                      </a:r>
                      <a:endParaRPr lang="en-US" altLang="ko-KR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50%</a:t>
                      </a:r>
                      <a:endParaRPr lang="en-US" altLang="ko-KR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75%</a:t>
                      </a:r>
                      <a:endParaRPr lang="en-US" altLang="ko-KR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max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11214379"/>
                  </a:ext>
                </a:extLst>
              </a:tr>
              <a:tr h="24882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풍속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23526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2.251152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1.449625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1.2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2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3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13.1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76475200"/>
                  </a:ext>
                </a:extLst>
              </a:tr>
              <a:tr h="24882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풍향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23526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185.51305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108.39393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90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200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270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360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12208286"/>
                  </a:ext>
                </a:extLst>
              </a:tr>
              <a:tr h="24882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습도</a:t>
                      </a:r>
                      <a:r>
                        <a:rPr lang="en-US" altLang="ko-KR" sz="1000" u="none" strike="noStrike">
                          <a:effectLst/>
                        </a:rPr>
                        <a:t>.1</a:t>
                      </a:r>
                      <a:endParaRPr lang="en-US" altLang="ko-KR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23526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60.440066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20.732705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45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60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76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100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22073190"/>
                  </a:ext>
                </a:extLst>
              </a:tr>
              <a:tr h="24882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일조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23526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0.578458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0.436851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0.8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75479267"/>
                  </a:ext>
                </a:extLst>
              </a:tr>
              <a:tr h="24882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전운량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23526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4.850973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3.854327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6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8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10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00800989"/>
                  </a:ext>
                </a:extLst>
              </a:tr>
              <a:tr h="24882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중하층운량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23526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2.779733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3.374295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6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10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52577355"/>
                  </a:ext>
                </a:extLst>
              </a:tr>
              <a:tr h="24882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시정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23526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2188.0838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1302.6688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1410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2000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2384.75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6540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712188409"/>
                  </a:ext>
                </a:extLst>
              </a:tr>
              <a:tr h="40716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총</a:t>
                      </a:r>
                      <a:r>
                        <a:rPr lang="en-US" altLang="ko-KR" sz="1000" u="none" strike="noStrike">
                          <a:effectLst/>
                        </a:rPr>
                        <a:t>_</a:t>
                      </a:r>
                      <a:r>
                        <a:rPr lang="ko-KR" altLang="en-US" sz="1000" u="none" strike="noStrike">
                          <a:effectLst/>
                        </a:rPr>
                        <a:t>공사기간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23526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845.73327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603.39087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419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791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1087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9830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58993538"/>
                  </a:ext>
                </a:extLst>
              </a:tr>
              <a:tr h="40716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공종공사기간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23526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427.99277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419.13558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91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334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641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 dirty="0">
                          <a:effectLst/>
                        </a:rPr>
                        <a:t>9830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05134612"/>
                  </a:ext>
                </a:extLst>
              </a:tr>
            </a:tbl>
          </a:graphicData>
        </a:graphic>
      </p:graphicFrame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2629725"/>
              </p:ext>
            </p:extLst>
          </p:nvPr>
        </p:nvGraphicFramePr>
        <p:xfrm>
          <a:off x="7523018" y="1883438"/>
          <a:ext cx="4552604" cy="381077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276302">
                  <a:extLst>
                    <a:ext uri="{9D8B030D-6E8A-4147-A177-3AD203B41FA5}">
                      <a16:colId xmlns:a16="http://schemas.microsoft.com/office/drawing/2014/main" val="2704315865"/>
                    </a:ext>
                  </a:extLst>
                </a:gridCol>
                <a:gridCol w="2276302">
                  <a:extLst>
                    <a:ext uri="{9D8B030D-6E8A-4147-A177-3AD203B41FA5}">
                      <a16:colId xmlns:a16="http://schemas.microsoft.com/office/drawing/2014/main" val="2044462078"/>
                    </a:ext>
                  </a:extLst>
                </a:gridCol>
              </a:tblGrid>
              <a:tr h="162914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u="none" strike="noStrike">
                          <a:effectLst/>
                        </a:rPr>
                        <a:t>변수명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8088" marR="8088" marT="8088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u="none" strike="noStrike">
                          <a:effectLst/>
                        </a:rPr>
                        <a:t>개수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8088" marR="8088" marT="8088" marB="0" anchor="ctr"/>
                </a:tc>
                <a:extLst>
                  <a:ext uri="{0D108BD9-81ED-4DB2-BD59-A6C34878D82A}">
                    <a16:rowId xmlns:a16="http://schemas.microsoft.com/office/drawing/2014/main" val="720692565"/>
                  </a:ext>
                </a:extLst>
              </a:tr>
              <a:tr h="162914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u="none" strike="noStrike">
                          <a:effectLst/>
                        </a:rPr>
                        <a:t>요일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8088" marR="8088" marT="8088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900" u="none" strike="noStrike">
                          <a:effectLst/>
                        </a:rPr>
                        <a:t>7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8088" marR="8088" marT="8088" marB="0" anchor="ctr"/>
                </a:tc>
                <a:extLst>
                  <a:ext uri="{0D108BD9-81ED-4DB2-BD59-A6C34878D82A}">
                    <a16:rowId xmlns:a16="http://schemas.microsoft.com/office/drawing/2014/main" val="3449366253"/>
                  </a:ext>
                </a:extLst>
              </a:tr>
              <a:tr h="162914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u="none" strike="noStrike">
                          <a:effectLst/>
                        </a:rPr>
                        <a:t>인적사고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8088" marR="8088" marT="8088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900" u="none" strike="noStrike">
                          <a:effectLst/>
                        </a:rPr>
                        <a:t>16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8088" marR="8088" marT="8088" marB="0" anchor="ctr"/>
                </a:tc>
                <a:extLst>
                  <a:ext uri="{0D108BD9-81ED-4DB2-BD59-A6C34878D82A}">
                    <a16:rowId xmlns:a16="http://schemas.microsoft.com/office/drawing/2014/main" val="1287965482"/>
                  </a:ext>
                </a:extLst>
              </a:tr>
              <a:tr h="517075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u="none" strike="noStrike">
                          <a:effectLst/>
                        </a:rPr>
                        <a:t>보호</a:t>
                      </a:r>
                      <a:r>
                        <a:rPr lang="en-US" altLang="ko-KR" sz="900" u="none" strike="noStrike">
                          <a:effectLst/>
                        </a:rPr>
                        <a:t>(</a:t>
                      </a:r>
                      <a:r>
                        <a:rPr lang="ko-KR" altLang="en-US" sz="900" u="none" strike="noStrike">
                          <a:effectLst/>
                        </a:rPr>
                        <a:t>방호</a:t>
                      </a:r>
                      <a:r>
                        <a:rPr lang="en-US" altLang="ko-KR" sz="900" u="none" strike="noStrike">
                          <a:effectLst/>
                        </a:rPr>
                        <a:t>)</a:t>
                      </a:r>
                      <a:r>
                        <a:rPr lang="ko-KR" altLang="en-US" sz="900" u="none" strike="noStrike">
                          <a:effectLst/>
                        </a:rPr>
                        <a:t>조치여부 </a:t>
                      </a:r>
                      <a:r>
                        <a:rPr lang="en-US" altLang="ko-KR" sz="900" u="none" strike="noStrike">
                          <a:effectLst/>
                        </a:rPr>
                        <a:t>- </a:t>
                      </a:r>
                      <a:r>
                        <a:rPr lang="ko-KR" altLang="en-US" sz="900" u="none" strike="noStrike">
                          <a:effectLst/>
                        </a:rPr>
                        <a:t>안전방호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8088" marR="8088" marT="8088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900" u="none" strike="noStrike">
                          <a:effectLst/>
                        </a:rPr>
                        <a:t>3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8088" marR="8088" marT="8088" marB="0" anchor="ctr"/>
                </a:tc>
                <a:extLst>
                  <a:ext uri="{0D108BD9-81ED-4DB2-BD59-A6C34878D82A}">
                    <a16:rowId xmlns:a16="http://schemas.microsoft.com/office/drawing/2014/main" val="3263262610"/>
                  </a:ext>
                </a:extLst>
              </a:tr>
              <a:tr h="162914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u="none" strike="noStrike">
                          <a:effectLst/>
                        </a:rPr>
                        <a:t>보호</a:t>
                      </a:r>
                      <a:r>
                        <a:rPr lang="en-US" altLang="ko-KR" sz="900" u="none" strike="noStrike">
                          <a:effectLst/>
                        </a:rPr>
                        <a:t>(</a:t>
                      </a:r>
                      <a:r>
                        <a:rPr lang="ko-KR" altLang="en-US" sz="900" u="none" strike="noStrike">
                          <a:effectLst/>
                        </a:rPr>
                        <a:t>방호</a:t>
                      </a:r>
                      <a:r>
                        <a:rPr lang="en-US" altLang="ko-KR" sz="900" u="none" strike="noStrike">
                          <a:effectLst/>
                        </a:rPr>
                        <a:t>)</a:t>
                      </a:r>
                      <a:r>
                        <a:rPr lang="ko-KR" altLang="en-US" sz="900" u="none" strike="noStrike">
                          <a:effectLst/>
                        </a:rPr>
                        <a:t>조치여부 </a:t>
                      </a:r>
                      <a:r>
                        <a:rPr lang="en-US" altLang="ko-KR" sz="900" u="none" strike="noStrike">
                          <a:effectLst/>
                        </a:rPr>
                        <a:t>- </a:t>
                      </a:r>
                      <a:r>
                        <a:rPr lang="ko-KR" altLang="en-US" sz="900" u="none" strike="noStrike">
                          <a:effectLst/>
                        </a:rPr>
                        <a:t>개인방호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8088" marR="8088" marT="8088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900" u="none" strike="noStrike">
                          <a:effectLst/>
                        </a:rPr>
                        <a:t>3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8088" marR="8088" marT="8088" marB="0" anchor="ctr"/>
                </a:tc>
                <a:extLst>
                  <a:ext uri="{0D108BD9-81ED-4DB2-BD59-A6C34878D82A}">
                    <a16:rowId xmlns:a16="http://schemas.microsoft.com/office/drawing/2014/main" val="2297991948"/>
                  </a:ext>
                </a:extLst>
              </a:tr>
              <a:tr h="162914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u="none" strike="noStrike">
                          <a:effectLst/>
                        </a:rPr>
                        <a:t>공종</a:t>
                      </a:r>
                      <a:r>
                        <a:rPr lang="en-US" altLang="ko-KR" sz="900" u="none" strike="noStrike">
                          <a:effectLst/>
                        </a:rPr>
                        <a:t>_</a:t>
                      </a:r>
                      <a:r>
                        <a:rPr lang="ko-KR" altLang="en-US" sz="900" u="none" strike="noStrike">
                          <a:effectLst/>
                        </a:rPr>
                        <a:t>중분류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8088" marR="8088" marT="8088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900" u="none" strike="noStrike">
                          <a:effectLst/>
                        </a:rPr>
                        <a:t>39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8088" marR="8088" marT="8088" marB="0" anchor="ctr"/>
                </a:tc>
                <a:extLst>
                  <a:ext uri="{0D108BD9-81ED-4DB2-BD59-A6C34878D82A}">
                    <a16:rowId xmlns:a16="http://schemas.microsoft.com/office/drawing/2014/main" val="4123609822"/>
                  </a:ext>
                </a:extLst>
              </a:tr>
              <a:tr h="162914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u="none" strike="noStrike">
                          <a:effectLst/>
                        </a:rPr>
                        <a:t>사고객체</a:t>
                      </a:r>
                      <a:r>
                        <a:rPr lang="en-US" altLang="ko-KR" sz="900" u="none" strike="noStrike">
                          <a:effectLst/>
                        </a:rPr>
                        <a:t>_</a:t>
                      </a:r>
                      <a:r>
                        <a:rPr lang="ko-KR" altLang="en-US" sz="900" u="none" strike="noStrike">
                          <a:effectLst/>
                        </a:rPr>
                        <a:t>대분류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8088" marR="8088" marT="8088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900" u="none" strike="noStrike">
                          <a:effectLst/>
                        </a:rPr>
                        <a:t>9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8088" marR="8088" marT="8088" marB="0" anchor="ctr"/>
                </a:tc>
                <a:extLst>
                  <a:ext uri="{0D108BD9-81ED-4DB2-BD59-A6C34878D82A}">
                    <a16:rowId xmlns:a16="http://schemas.microsoft.com/office/drawing/2014/main" val="328850003"/>
                  </a:ext>
                </a:extLst>
              </a:tr>
              <a:tr h="162914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u="none" strike="noStrike">
                          <a:effectLst/>
                        </a:rPr>
                        <a:t>사고객체</a:t>
                      </a:r>
                      <a:r>
                        <a:rPr lang="en-US" altLang="ko-KR" sz="900" u="none" strike="noStrike">
                          <a:effectLst/>
                        </a:rPr>
                        <a:t>_</a:t>
                      </a:r>
                      <a:r>
                        <a:rPr lang="ko-KR" altLang="en-US" sz="900" u="none" strike="noStrike">
                          <a:effectLst/>
                        </a:rPr>
                        <a:t>중분류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8088" marR="8088" marT="8088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900" u="none" strike="noStrike">
                          <a:effectLst/>
                        </a:rPr>
                        <a:t>54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8088" marR="8088" marT="8088" marB="0" anchor="ctr"/>
                </a:tc>
                <a:extLst>
                  <a:ext uri="{0D108BD9-81ED-4DB2-BD59-A6C34878D82A}">
                    <a16:rowId xmlns:a16="http://schemas.microsoft.com/office/drawing/2014/main" val="2662329119"/>
                  </a:ext>
                </a:extLst>
              </a:tr>
              <a:tr h="262080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u="none" strike="noStrike">
                          <a:effectLst/>
                        </a:rPr>
                        <a:t>작업프로세스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8088" marR="8088" marT="8088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900" u="none" strike="noStrike">
                          <a:effectLst/>
                        </a:rPr>
                        <a:t>34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8088" marR="8088" marT="8088" marB="0" anchor="ctr"/>
                </a:tc>
                <a:extLst>
                  <a:ext uri="{0D108BD9-81ED-4DB2-BD59-A6C34878D82A}">
                    <a16:rowId xmlns:a16="http://schemas.microsoft.com/office/drawing/2014/main" val="2759778309"/>
                  </a:ext>
                </a:extLst>
              </a:tr>
              <a:tr h="262080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u="none" strike="noStrike">
                          <a:effectLst/>
                        </a:rPr>
                        <a:t>장소</a:t>
                      </a:r>
                      <a:r>
                        <a:rPr lang="en-US" altLang="ko-KR" sz="900" u="none" strike="noStrike">
                          <a:effectLst/>
                        </a:rPr>
                        <a:t>_</a:t>
                      </a:r>
                      <a:r>
                        <a:rPr lang="ko-KR" altLang="en-US" sz="900" u="none" strike="noStrike">
                          <a:effectLst/>
                        </a:rPr>
                        <a:t>대분류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8088" marR="8088" marT="8088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900" u="none" strike="noStrike">
                          <a:effectLst/>
                        </a:rPr>
                        <a:t>37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8088" marR="8088" marT="8088" marB="0" anchor="ctr"/>
                </a:tc>
                <a:extLst>
                  <a:ext uri="{0D108BD9-81ED-4DB2-BD59-A6C34878D82A}">
                    <a16:rowId xmlns:a16="http://schemas.microsoft.com/office/drawing/2014/main" val="1355348603"/>
                  </a:ext>
                </a:extLst>
              </a:tr>
              <a:tr h="162914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u="none" strike="noStrike">
                          <a:effectLst/>
                        </a:rPr>
                        <a:t>장소</a:t>
                      </a:r>
                      <a:r>
                        <a:rPr lang="en-US" altLang="ko-KR" sz="900" u="none" strike="noStrike">
                          <a:effectLst/>
                        </a:rPr>
                        <a:t>_</a:t>
                      </a:r>
                      <a:r>
                        <a:rPr lang="ko-KR" altLang="en-US" sz="900" u="none" strike="noStrike">
                          <a:effectLst/>
                        </a:rPr>
                        <a:t>중분류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8088" marR="8088" marT="8088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900" u="none" strike="noStrike">
                          <a:effectLst/>
                        </a:rPr>
                        <a:t>6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8088" marR="8088" marT="8088" marB="0" anchor="ctr"/>
                </a:tc>
                <a:extLst>
                  <a:ext uri="{0D108BD9-81ED-4DB2-BD59-A6C34878D82A}">
                    <a16:rowId xmlns:a16="http://schemas.microsoft.com/office/drawing/2014/main" val="149851074"/>
                  </a:ext>
                </a:extLst>
              </a:tr>
              <a:tr h="162914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u="none" strike="noStrike">
                          <a:effectLst/>
                        </a:rPr>
                        <a:t>부위</a:t>
                      </a:r>
                      <a:r>
                        <a:rPr lang="en-US" altLang="ko-KR" sz="900" u="none" strike="noStrike">
                          <a:effectLst/>
                        </a:rPr>
                        <a:t>_</a:t>
                      </a:r>
                      <a:r>
                        <a:rPr lang="ko-KR" altLang="en-US" sz="900" u="none" strike="noStrike">
                          <a:effectLst/>
                        </a:rPr>
                        <a:t>중분류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8088" marR="8088" marT="8088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900" u="none" strike="noStrike">
                          <a:effectLst/>
                        </a:rPr>
                        <a:t>10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8088" marR="8088" marT="8088" marB="0" anchor="ctr"/>
                </a:tc>
                <a:extLst>
                  <a:ext uri="{0D108BD9-81ED-4DB2-BD59-A6C34878D82A}">
                    <a16:rowId xmlns:a16="http://schemas.microsoft.com/office/drawing/2014/main" val="210633953"/>
                  </a:ext>
                </a:extLst>
              </a:tr>
              <a:tr h="162914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u="none" strike="noStrike">
                          <a:effectLst/>
                        </a:rPr>
                        <a:t>사고원인</a:t>
                      </a:r>
                      <a:r>
                        <a:rPr lang="en-US" altLang="ko-KR" sz="900" u="none" strike="noStrike">
                          <a:effectLst/>
                        </a:rPr>
                        <a:t>_</a:t>
                      </a:r>
                      <a:r>
                        <a:rPr lang="ko-KR" altLang="en-US" sz="900" u="none" strike="noStrike">
                          <a:effectLst/>
                        </a:rPr>
                        <a:t>주원인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8088" marR="8088" marT="8088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900" u="none" strike="noStrike">
                          <a:effectLst/>
                        </a:rPr>
                        <a:t>29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8088" marR="8088" marT="8088" marB="0" anchor="ctr"/>
                </a:tc>
                <a:extLst>
                  <a:ext uri="{0D108BD9-81ED-4DB2-BD59-A6C34878D82A}">
                    <a16:rowId xmlns:a16="http://schemas.microsoft.com/office/drawing/2014/main" val="3078518310"/>
                  </a:ext>
                </a:extLst>
              </a:tr>
              <a:tr h="162914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u="none" strike="noStrike">
                          <a:effectLst/>
                        </a:rPr>
                        <a:t>시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8088" marR="8088" marT="8088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900" u="none" strike="noStrike">
                          <a:effectLst/>
                        </a:rPr>
                        <a:t>18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8088" marR="8088" marT="8088" marB="0" anchor="ctr"/>
                </a:tc>
                <a:extLst>
                  <a:ext uri="{0D108BD9-81ED-4DB2-BD59-A6C34878D82A}">
                    <a16:rowId xmlns:a16="http://schemas.microsoft.com/office/drawing/2014/main" val="1866406300"/>
                  </a:ext>
                </a:extLst>
              </a:tr>
              <a:tr h="162914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u="none" strike="noStrike">
                          <a:effectLst/>
                        </a:rPr>
                        <a:t>전체공사비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8088" marR="8088" marT="8088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900" u="none" strike="noStrike">
                          <a:effectLst/>
                        </a:rPr>
                        <a:t>18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8088" marR="8088" marT="8088" marB="0" anchor="ctr"/>
                </a:tc>
                <a:extLst>
                  <a:ext uri="{0D108BD9-81ED-4DB2-BD59-A6C34878D82A}">
                    <a16:rowId xmlns:a16="http://schemas.microsoft.com/office/drawing/2014/main" val="1377831065"/>
                  </a:ext>
                </a:extLst>
              </a:tr>
              <a:tr h="162914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u="none" strike="noStrike">
                          <a:effectLst/>
                        </a:rPr>
                        <a:t>해당공종</a:t>
                      </a:r>
                      <a:r>
                        <a:rPr lang="en-US" altLang="ko-KR" sz="900" u="none" strike="noStrike">
                          <a:effectLst/>
                        </a:rPr>
                        <a:t>_</a:t>
                      </a:r>
                      <a:r>
                        <a:rPr lang="ko-KR" altLang="en-US" sz="900" u="none" strike="noStrike">
                          <a:effectLst/>
                        </a:rPr>
                        <a:t>공사비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8088" marR="8088" marT="8088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900" u="none" strike="noStrike">
                          <a:effectLst/>
                        </a:rPr>
                        <a:t>19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8088" marR="8088" marT="8088" marB="0" anchor="ctr"/>
                </a:tc>
                <a:extLst>
                  <a:ext uri="{0D108BD9-81ED-4DB2-BD59-A6C34878D82A}">
                    <a16:rowId xmlns:a16="http://schemas.microsoft.com/office/drawing/2014/main" val="1800298035"/>
                  </a:ext>
                </a:extLst>
              </a:tr>
              <a:tr h="162914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u="none" strike="noStrike">
                          <a:effectLst/>
                        </a:rPr>
                        <a:t>작업자수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8088" marR="8088" marT="8088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900" u="none" strike="noStrike">
                          <a:effectLst/>
                        </a:rPr>
                        <a:t>6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8088" marR="8088" marT="8088" marB="0" anchor="ctr"/>
                </a:tc>
                <a:extLst>
                  <a:ext uri="{0D108BD9-81ED-4DB2-BD59-A6C34878D82A}">
                    <a16:rowId xmlns:a16="http://schemas.microsoft.com/office/drawing/2014/main" val="742565884"/>
                  </a:ext>
                </a:extLst>
              </a:tr>
              <a:tr h="162914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u="none" strike="noStrike">
                          <a:effectLst/>
                        </a:rPr>
                        <a:t>공정률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8088" marR="8088" marT="8088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900" u="none" strike="noStrike">
                          <a:effectLst/>
                        </a:rPr>
                        <a:t>10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8088" marR="8088" marT="8088" marB="0" anchor="ctr"/>
                </a:tc>
                <a:extLst>
                  <a:ext uri="{0D108BD9-81ED-4DB2-BD59-A6C34878D82A}">
                    <a16:rowId xmlns:a16="http://schemas.microsoft.com/office/drawing/2014/main" val="45781015"/>
                  </a:ext>
                </a:extLst>
              </a:tr>
              <a:tr h="162914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u="none" strike="noStrike">
                          <a:effectLst/>
                        </a:rPr>
                        <a:t>지면온도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8088" marR="8088" marT="8088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900" u="none" strike="noStrike">
                          <a:effectLst/>
                        </a:rPr>
                        <a:t>5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8088" marR="8088" marT="8088" marB="0" anchor="ctr"/>
                </a:tc>
                <a:extLst>
                  <a:ext uri="{0D108BD9-81ED-4DB2-BD59-A6C34878D82A}">
                    <a16:rowId xmlns:a16="http://schemas.microsoft.com/office/drawing/2014/main" val="2315037924"/>
                  </a:ext>
                </a:extLst>
              </a:tr>
              <a:tr h="162914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u="none" strike="noStrike">
                          <a:effectLst/>
                        </a:rPr>
                        <a:t>월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8088" marR="8088" marT="8088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900" u="none" strike="noStrike" dirty="0">
                          <a:effectLst/>
                        </a:rPr>
                        <a:t>12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8088" marR="8088" marT="8088" marB="0" anchor="ctr"/>
                </a:tc>
                <a:extLst>
                  <a:ext uri="{0D108BD9-81ED-4DB2-BD59-A6C34878D82A}">
                    <a16:rowId xmlns:a16="http://schemas.microsoft.com/office/drawing/2014/main" val="20425585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62440839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 advClick="0" advTm="1000">
        <p159:morph option="byObject"/>
      </p:transition>
    </mc:Choice>
    <mc:Fallback>
      <p:transition spd="slow" advClick="0" advTm="100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9D65BF-6060-DF5C-BE3F-59B65B4130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E1D0F2F-1946-1961-586D-A1591EE91709}"/>
              </a:ext>
            </a:extLst>
          </p:cNvPr>
          <p:cNvSpPr txBox="1"/>
          <p:nvPr/>
        </p:nvSpPr>
        <p:spPr>
          <a:xfrm>
            <a:off x="339536" y="1264666"/>
            <a:ext cx="15953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범주형 변수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92F0D85-5472-B788-EB2A-6313D13791B1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910F27A0-4A7B-6A4A-B889-E573696BA82F}"/>
              </a:ext>
            </a:extLst>
          </p:cNvPr>
          <p:cNvGrpSpPr/>
          <p:nvPr/>
        </p:nvGrpSpPr>
        <p:grpSpPr>
          <a:xfrm>
            <a:off x="0" y="0"/>
            <a:ext cx="12192000" cy="1107559"/>
            <a:chOff x="0" y="0"/>
            <a:chExt cx="12192000" cy="1107559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AC703699-D480-CA2D-6921-301EECB7FDE6}"/>
                </a:ext>
              </a:extLst>
            </p:cNvPr>
            <p:cNvGrpSpPr/>
            <p:nvPr/>
          </p:nvGrpSpPr>
          <p:grpSpPr>
            <a:xfrm>
              <a:off x="0" y="0"/>
              <a:ext cx="12192000" cy="1083429"/>
              <a:chOff x="0" y="0"/>
              <a:chExt cx="12192000" cy="1083429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9CECFADD-7BF3-6870-8044-78A9A47AAB9D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107696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7EF8E6AD-09EF-5127-549A-00184A72E2C6}"/>
                  </a:ext>
                </a:extLst>
              </p:cNvPr>
              <p:cNvSpPr/>
              <p:nvPr/>
            </p:nvSpPr>
            <p:spPr>
              <a:xfrm>
                <a:off x="457200" y="266700"/>
                <a:ext cx="609599" cy="810259"/>
              </a:xfrm>
              <a:prstGeom prst="rect">
                <a:avLst/>
              </a:prstGeom>
              <a:solidFill>
                <a:srgbClr val="FFBD3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r"/>
                <a:endParaRPr lang="ko-KR" altLang="en-US" sz="3200" b="1" dirty="0">
                  <a:solidFill>
                    <a:srgbClr val="30404F"/>
                  </a:solidFill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90F7403-1727-4AF3-8812-9FA2504A5F13}"/>
                  </a:ext>
                </a:extLst>
              </p:cNvPr>
              <p:cNvSpPr txBox="1"/>
              <p:nvPr/>
            </p:nvSpPr>
            <p:spPr>
              <a:xfrm>
                <a:off x="1066800" y="560209"/>
                <a:ext cx="700578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800" b="1" spc="-300" dirty="0">
                    <a:solidFill>
                      <a:schemeClr val="bg1"/>
                    </a:solidFill>
                  </a:rPr>
                  <a:t>데이터 분석 </a:t>
                </a:r>
                <a:r>
                  <a:rPr lang="en-US" altLang="ko-KR" sz="2800" b="1" spc="-300" dirty="0">
                    <a:solidFill>
                      <a:schemeClr val="bg1"/>
                    </a:solidFill>
                  </a:rPr>
                  <a:t>– </a:t>
                </a:r>
                <a:r>
                  <a:rPr lang="ko-KR" altLang="en-US" sz="2800" b="1" spc="-300" dirty="0" err="1">
                    <a:solidFill>
                      <a:schemeClr val="bg1"/>
                    </a:solidFill>
                  </a:rPr>
                  <a:t>기초통계량</a:t>
                </a:r>
                <a:endParaRPr lang="ko-KR" altLang="en-US" sz="2800" b="1" spc="-3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D7304B6-2C64-665B-B074-32D80A5A870E}"/>
                  </a:ext>
                </a:extLst>
              </p:cNvPr>
              <p:cNvSpPr txBox="1"/>
              <p:nvPr/>
            </p:nvSpPr>
            <p:spPr>
              <a:xfrm>
                <a:off x="1066799" y="245785"/>
                <a:ext cx="50292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b="1" spc="-300" dirty="0">
                    <a:solidFill>
                      <a:schemeClr val="bg1"/>
                    </a:solidFill>
                  </a:rPr>
                  <a:t>연구 방법</a:t>
                </a:r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19D36E4-4F54-637B-63C7-10093E7855F2}"/>
                </a:ext>
              </a:extLst>
            </p:cNvPr>
            <p:cNvSpPr txBox="1"/>
            <p:nvPr/>
          </p:nvSpPr>
          <p:spPr>
            <a:xfrm>
              <a:off x="350980" y="584339"/>
              <a:ext cx="7850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spc="-300" dirty="0">
                  <a:solidFill>
                    <a:srgbClr val="30404F"/>
                  </a:solidFill>
                </a:rPr>
                <a:t>2-4</a:t>
              </a:r>
              <a:endParaRPr lang="ko-KR" altLang="en-US" sz="2800" b="1" spc="-300" dirty="0">
                <a:solidFill>
                  <a:srgbClr val="30404F"/>
                </a:solidFill>
              </a:endParaRPr>
            </a:p>
          </p:txBody>
        </p:sp>
      </p:grpSp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1699817"/>
              </p:ext>
            </p:extLst>
          </p:nvPr>
        </p:nvGraphicFramePr>
        <p:xfrm>
          <a:off x="457200" y="1774853"/>
          <a:ext cx="2400300" cy="8763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53216">
                  <a:extLst>
                    <a:ext uri="{9D8B030D-6E8A-4147-A177-3AD203B41FA5}">
                      <a16:colId xmlns:a16="http://schemas.microsoft.com/office/drawing/2014/main" val="2493061061"/>
                    </a:ext>
                  </a:extLst>
                </a:gridCol>
                <a:gridCol w="447084">
                  <a:extLst>
                    <a:ext uri="{9D8B030D-6E8A-4147-A177-3AD203B41FA5}">
                      <a16:colId xmlns:a16="http://schemas.microsoft.com/office/drawing/2014/main" val="1055982044"/>
                    </a:ext>
                  </a:extLst>
                </a:gridCol>
              </a:tblGrid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보호</a:t>
                      </a:r>
                      <a:r>
                        <a:rPr lang="en-US" altLang="ko-KR" sz="1000" u="none" strike="noStrike">
                          <a:effectLst/>
                        </a:rPr>
                        <a:t>(</a:t>
                      </a:r>
                      <a:r>
                        <a:rPr lang="ko-KR" altLang="en-US" sz="1000" u="none" strike="noStrike">
                          <a:effectLst/>
                        </a:rPr>
                        <a:t>방호</a:t>
                      </a:r>
                      <a:r>
                        <a:rPr lang="en-US" altLang="ko-KR" sz="1000" u="none" strike="noStrike">
                          <a:effectLst/>
                        </a:rPr>
                        <a:t>)</a:t>
                      </a:r>
                      <a:r>
                        <a:rPr lang="ko-KR" altLang="en-US" sz="1000" u="none" strike="noStrike">
                          <a:effectLst/>
                        </a:rPr>
                        <a:t>조치여부 </a:t>
                      </a:r>
                      <a:r>
                        <a:rPr lang="en-US" altLang="ko-KR" sz="1000" u="none" strike="noStrike">
                          <a:effectLst/>
                        </a:rPr>
                        <a:t>- </a:t>
                      </a:r>
                      <a:r>
                        <a:rPr lang="ko-KR" altLang="en-US" sz="1000" u="none" strike="noStrike">
                          <a:effectLst/>
                        </a:rPr>
                        <a:t>안전방호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count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70243634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조치</a:t>
                      </a:r>
                      <a:r>
                        <a:rPr lang="en-US" altLang="ko-KR" sz="1000" u="none" strike="noStrike">
                          <a:effectLst/>
                        </a:rPr>
                        <a:t>/</a:t>
                      </a:r>
                      <a:r>
                        <a:rPr lang="ko-KR" altLang="en-US" sz="1000" u="none" strike="noStrike">
                          <a:effectLst/>
                        </a:rPr>
                        <a:t>해당없음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17153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883770865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결측치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5215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738817699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비조치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1158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25027179"/>
                  </a:ext>
                </a:extLst>
              </a:tr>
            </a:tbl>
          </a:graphicData>
        </a:graphic>
      </p:graphicFrame>
      <p:graphicFrame>
        <p:nvGraphicFramePr>
          <p:cNvPr id="21" name="표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6061475"/>
              </p:ext>
            </p:extLst>
          </p:nvPr>
        </p:nvGraphicFramePr>
        <p:xfrm>
          <a:off x="457200" y="2799657"/>
          <a:ext cx="2400300" cy="8763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53216">
                  <a:extLst>
                    <a:ext uri="{9D8B030D-6E8A-4147-A177-3AD203B41FA5}">
                      <a16:colId xmlns:a16="http://schemas.microsoft.com/office/drawing/2014/main" val="3878500454"/>
                    </a:ext>
                  </a:extLst>
                </a:gridCol>
                <a:gridCol w="447084">
                  <a:extLst>
                    <a:ext uri="{9D8B030D-6E8A-4147-A177-3AD203B41FA5}">
                      <a16:colId xmlns:a16="http://schemas.microsoft.com/office/drawing/2014/main" val="730820352"/>
                    </a:ext>
                  </a:extLst>
                </a:gridCol>
              </a:tblGrid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보호</a:t>
                      </a:r>
                      <a:r>
                        <a:rPr lang="en-US" altLang="ko-KR" sz="1000" u="none" strike="noStrike">
                          <a:effectLst/>
                        </a:rPr>
                        <a:t>(</a:t>
                      </a:r>
                      <a:r>
                        <a:rPr lang="ko-KR" altLang="en-US" sz="1000" u="none" strike="noStrike">
                          <a:effectLst/>
                        </a:rPr>
                        <a:t>방호</a:t>
                      </a:r>
                      <a:r>
                        <a:rPr lang="en-US" altLang="ko-KR" sz="1000" u="none" strike="noStrike">
                          <a:effectLst/>
                        </a:rPr>
                        <a:t>)</a:t>
                      </a:r>
                      <a:r>
                        <a:rPr lang="ko-KR" altLang="en-US" sz="1000" u="none" strike="noStrike">
                          <a:effectLst/>
                        </a:rPr>
                        <a:t>조치여부 </a:t>
                      </a:r>
                      <a:r>
                        <a:rPr lang="en-US" altLang="ko-KR" sz="1000" u="none" strike="noStrike">
                          <a:effectLst/>
                        </a:rPr>
                        <a:t>- </a:t>
                      </a:r>
                      <a:r>
                        <a:rPr lang="ko-KR" altLang="en-US" sz="1000" u="none" strike="noStrike">
                          <a:effectLst/>
                        </a:rPr>
                        <a:t>개인방호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count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75807061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조치</a:t>
                      </a:r>
                      <a:r>
                        <a:rPr lang="en-US" altLang="ko-KR" sz="1000" u="none" strike="noStrike">
                          <a:effectLst/>
                        </a:rPr>
                        <a:t>/</a:t>
                      </a:r>
                      <a:r>
                        <a:rPr lang="ko-KR" altLang="en-US" sz="1000" u="none" strike="noStrike">
                          <a:effectLst/>
                        </a:rPr>
                        <a:t>해당없음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17455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87454537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결측치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5214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63036449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비조치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857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64638985"/>
                  </a:ext>
                </a:extLst>
              </a:tr>
            </a:tbl>
          </a:graphicData>
        </a:graphic>
      </p:graphicFrame>
      <p:graphicFrame>
        <p:nvGraphicFramePr>
          <p:cNvPr id="22" name="표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0014940"/>
              </p:ext>
            </p:extLst>
          </p:nvPr>
        </p:nvGraphicFramePr>
        <p:xfrm>
          <a:off x="428337" y="3787485"/>
          <a:ext cx="1130300" cy="24098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83879">
                  <a:extLst>
                    <a:ext uri="{9D8B030D-6E8A-4147-A177-3AD203B41FA5}">
                      <a16:colId xmlns:a16="http://schemas.microsoft.com/office/drawing/2014/main" val="2052161682"/>
                    </a:ext>
                  </a:extLst>
                </a:gridCol>
                <a:gridCol w="446421">
                  <a:extLst>
                    <a:ext uri="{9D8B030D-6E8A-4147-A177-3AD203B41FA5}">
                      <a16:colId xmlns:a16="http://schemas.microsoft.com/office/drawing/2014/main" val="1981055764"/>
                    </a:ext>
                  </a:extLst>
                </a:gridCol>
              </a:tblGrid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공정률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count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1886995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90% </a:t>
                      </a:r>
                      <a:r>
                        <a:rPr lang="ko-KR" altLang="en-US" sz="1000" u="none" strike="noStrike">
                          <a:effectLst/>
                        </a:rPr>
                        <a:t>이상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3481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4731331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40% </a:t>
                      </a:r>
                      <a:r>
                        <a:rPr lang="ko-KR" altLang="en-US" sz="1000" u="none" strike="noStrike">
                          <a:effectLst/>
                        </a:rPr>
                        <a:t>미만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2586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29211387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30% </a:t>
                      </a:r>
                      <a:r>
                        <a:rPr lang="ko-KR" altLang="en-US" sz="1000" u="none" strike="noStrike">
                          <a:effectLst/>
                        </a:rPr>
                        <a:t>미만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2586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29780325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20% </a:t>
                      </a:r>
                      <a:r>
                        <a:rPr lang="ko-KR" altLang="en-US" sz="1000" u="none" strike="noStrike">
                          <a:effectLst/>
                        </a:rPr>
                        <a:t>미만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2398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37305167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50% </a:t>
                      </a:r>
                      <a:r>
                        <a:rPr lang="ko-KR" altLang="en-US" sz="1000" u="none" strike="noStrike">
                          <a:effectLst/>
                        </a:rPr>
                        <a:t>미만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2232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24848453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60% </a:t>
                      </a:r>
                      <a:r>
                        <a:rPr lang="ko-KR" altLang="en-US" sz="1000" u="none" strike="noStrike">
                          <a:effectLst/>
                        </a:rPr>
                        <a:t>미만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2201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15857293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90% </a:t>
                      </a:r>
                      <a:r>
                        <a:rPr lang="ko-KR" altLang="en-US" sz="1000" u="none" strike="noStrike">
                          <a:effectLst/>
                        </a:rPr>
                        <a:t>미만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2155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01776120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70% </a:t>
                      </a:r>
                      <a:r>
                        <a:rPr lang="ko-KR" altLang="en-US" sz="1000" u="none" strike="noStrike">
                          <a:effectLst/>
                        </a:rPr>
                        <a:t>미만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2013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739179681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80% </a:t>
                      </a:r>
                      <a:r>
                        <a:rPr lang="ko-KR" altLang="en-US" sz="1000" u="none" strike="noStrike">
                          <a:effectLst/>
                        </a:rPr>
                        <a:t>미만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1988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68980819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10% </a:t>
                      </a:r>
                      <a:r>
                        <a:rPr lang="ko-KR" altLang="en-US" sz="1000" u="none" strike="noStrike">
                          <a:effectLst/>
                        </a:rPr>
                        <a:t>미만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1886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98156843"/>
                  </a:ext>
                </a:extLst>
              </a:tr>
            </a:tbl>
          </a:graphicData>
        </a:graphic>
      </p:graphicFrame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2773744"/>
              </p:ext>
            </p:extLst>
          </p:nvPr>
        </p:nvGraphicFramePr>
        <p:xfrm>
          <a:off x="4474325" y="1774853"/>
          <a:ext cx="1447800" cy="15335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2278291457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753122661"/>
                    </a:ext>
                  </a:extLst>
                </a:gridCol>
              </a:tblGrid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작업자수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count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24684943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19</a:t>
                      </a:r>
                      <a:r>
                        <a:rPr lang="ko-KR" altLang="en-US" sz="1000" u="none" strike="noStrike">
                          <a:effectLst/>
                        </a:rPr>
                        <a:t>인 이하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7921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301040990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299</a:t>
                      </a:r>
                      <a:r>
                        <a:rPr lang="ko-KR" altLang="en-US" sz="1000" u="none" strike="noStrike">
                          <a:effectLst/>
                        </a:rPr>
                        <a:t>인 이하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4808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79938886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49</a:t>
                      </a:r>
                      <a:r>
                        <a:rPr lang="ko-KR" altLang="en-US" sz="1000" u="none" strike="noStrike">
                          <a:effectLst/>
                        </a:rPr>
                        <a:t>인 이하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4279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96565174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99</a:t>
                      </a:r>
                      <a:r>
                        <a:rPr lang="ko-KR" altLang="en-US" sz="1000" u="none" strike="noStrike">
                          <a:effectLst/>
                        </a:rPr>
                        <a:t>인 이하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3123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15688225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500</a:t>
                      </a:r>
                      <a:r>
                        <a:rPr lang="ko-KR" altLang="en-US" sz="1000" u="none" strike="noStrike">
                          <a:effectLst/>
                        </a:rPr>
                        <a:t>인 이상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1966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67969502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499</a:t>
                      </a:r>
                      <a:r>
                        <a:rPr lang="ko-KR" altLang="en-US" sz="1000" u="none" strike="noStrike">
                          <a:effectLst/>
                        </a:rPr>
                        <a:t>인 이하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1429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303333531"/>
                  </a:ext>
                </a:extLst>
              </a:tr>
            </a:tbl>
          </a:graphicData>
        </a:graphic>
      </p:graphicFrame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886791"/>
              </p:ext>
            </p:extLst>
          </p:nvPr>
        </p:nvGraphicFramePr>
        <p:xfrm>
          <a:off x="6095999" y="4882860"/>
          <a:ext cx="1380952" cy="131445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39478">
                  <a:extLst>
                    <a:ext uri="{9D8B030D-6E8A-4147-A177-3AD203B41FA5}">
                      <a16:colId xmlns:a16="http://schemas.microsoft.com/office/drawing/2014/main" val="3122731329"/>
                    </a:ext>
                  </a:extLst>
                </a:gridCol>
                <a:gridCol w="641474">
                  <a:extLst>
                    <a:ext uri="{9D8B030D-6E8A-4147-A177-3AD203B41FA5}">
                      <a16:colId xmlns:a16="http://schemas.microsoft.com/office/drawing/2014/main" val="1687637285"/>
                    </a:ext>
                  </a:extLst>
                </a:gridCol>
              </a:tblGrid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 err="1">
                          <a:effectLst/>
                        </a:rPr>
                        <a:t>지면온도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count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50027436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25</a:t>
                      </a:r>
                      <a:r>
                        <a:rPr lang="ko-KR" altLang="en-US" sz="1000" u="none" strike="noStrike">
                          <a:effectLst/>
                        </a:rPr>
                        <a:t>도 미만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13690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16213978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30</a:t>
                      </a:r>
                      <a:r>
                        <a:rPr lang="ko-KR" altLang="en-US" sz="1000" u="none" strike="noStrike">
                          <a:effectLst/>
                        </a:rPr>
                        <a:t>도 초과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6107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34403601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25.9</a:t>
                      </a:r>
                      <a:r>
                        <a:rPr lang="ko-KR" altLang="en-US" sz="1000" u="none" strike="noStrike">
                          <a:effectLst/>
                        </a:rPr>
                        <a:t>도 미만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1561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04587578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27.9</a:t>
                      </a:r>
                      <a:r>
                        <a:rPr lang="ko-KR" altLang="en-US" sz="1000" u="none" strike="noStrike">
                          <a:effectLst/>
                        </a:rPr>
                        <a:t>도 미만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1460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83428677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30</a:t>
                      </a:r>
                      <a:r>
                        <a:rPr lang="ko-KR" altLang="en-US" sz="1000" u="none" strike="noStrike">
                          <a:effectLst/>
                        </a:rPr>
                        <a:t>도 미만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708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2314733"/>
                  </a:ext>
                </a:extLst>
              </a:tr>
            </a:tbl>
          </a:graphicData>
        </a:graphic>
      </p:graphicFrame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8243305"/>
              </p:ext>
            </p:extLst>
          </p:nvPr>
        </p:nvGraphicFramePr>
        <p:xfrm>
          <a:off x="6054551" y="1779095"/>
          <a:ext cx="1371600" cy="28479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4107137418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150910444"/>
                    </a:ext>
                  </a:extLst>
                </a:gridCol>
              </a:tblGrid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월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count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60545287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10</a:t>
                      </a:r>
                      <a:endParaRPr lang="en-US" altLang="ko-KR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2380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57487694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7</a:t>
                      </a:r>
                      <a:endParaRPr lang="en-US" altLang="ko-KR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2264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95065450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11</a:t>
                      </a:r>
                      <a:endParaRPr lang="en-US" altLang="ko-KR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2154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03149470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8</a:t>
                      </a:r>
                      <a:endParaRPr lang="en-US" altLang="ko-KR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2055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64777582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9</a:t>
                      </a:r>
                      <a:endParaRPr lang="en-US" altLang="ko-KR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2015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39803084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4</a:t>
                      </a:r>
                      <a:endParaRPr lang="en-US" altLang="ko-KR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1969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01425542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3</a:t>
                      </a:r>
                      <a:endParaRPr lang="en-US" altLang="ko-KR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1968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57864108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12</a:t>
                      </a:r>
                      <a:endParaRPr lang="en-US" altLang="ko-KR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1925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58698415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5</a:t>
                      </a:r>
                      <a:endParaRPr lang="en-US" altLang="ko-KR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1893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55058283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6</a:t>
                      </a:r>
                      <a:endParaRPr lang="en-US" altLang="ko-KR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1809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805927745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2</a:t>
                      </a:r>
                      <a:endParaRPr lang="en-US" altLang="ko-KR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1556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94625615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</a:t>
                      </a:r>
                      <a:endParaRPr lang="en-US" altLang="ko-KR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1538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84749276"/>
                  </a:ext>
                </a:extLst>
              </a:tr>
            </a:tbl>
          </a:graphicData>
        </a:graphic>
      </p:graphicFrame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2214505"/>
              </p:ext>
            </p:extLst>
          </p:nvPr>
        </p:nvGraphicFramePr>
        <p:xfrm>
          <a:off x="4474325" y="3383973"/>
          <a:ext cx="1447800" cy="1752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23900">
                  <a:extLst>
                    <a:ext uri="{9D8B030D-6E8A-4147-A177-3AD203B41FA5}">
                      <a16:colId xmlns:a16="http://schemas.microsoft.com/office/drawing/2014/main" val="508038218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2841176712"/>
                    </a:ext>
                  </a:extLst>
                </a:gridCol>
              </a:tblGrid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요일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count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94841545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월요일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4038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82139378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화요일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4031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04133066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수요일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3924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26252475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목요일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3816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33503242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금요일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3813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35566280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토요일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2994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2934676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일요일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910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8669595"/>
                  </a:ext>
                </a:extLst>
              </a:tr>
            </a:tbl>
          </a:graphicData>
        </a:graphic>
      </p:graphicFrame>
      <p:graphicFrame>
        <p:nvGraphicFramePr>
          <p:cNvPr id="29" name="표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8415214"/>
              </p:ext>
            </p:extLst>
          </p:nvPr>
        </p:nvGraphicFramePr>
        <p:xfrm>
          <a:off x="9421002" y="1754157"/>
          <a:ext cx="1648043" cy="435135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52025">
                  <a:extLst>
                    <a:ext uri="{9D8B030D-6E8A-4147-A177-3AD203B41FA5}">
                      <a16:colId xmlns:a16="http://schemas.microsoft.com/office/drawing/2014/main" val="3403528154"/>
                    </a:ext>
                  </a:extLst>
                </a:gridCol>
                <a:gridCol w="296018">
                  <a:extLst>
                    <a:ext uri="{9D8B030D-6E8A-4147-A177-3AD203B41FA5}">
                      <a16:colId xmlns:a16="http://schemas.microsoft.com/office/drawing/2014/main" val="3367963708"/>
                    </a:ext>
                  </a:extLst>
                </a:gridCol>
              </a:tblGrid>
              <a:tr h="14504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사고원인</a:t>
                      </a:r>
                      <a:r>
                        <a:rPr lang="en-US" altLang="ko-KR" sz="700" u="none" strike="noStrike">
                          <a:effectLst/>
                        </a:rPr>
                        <a:t>_</a:t>
                      </a:r>
                      <a:r>
                        <a:rPr lang="ko-KR" altLang="en-US" sz="700" u="none" strike="noStrike">
                          <a:effectLst/>
                        </a:rPr>
                        <a:t>주원인</a:t>
                      </a:r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06" marR="6306" marT="63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count</a:t>
                      </a:r>
                      <a:endParaRPr 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06" marR="6306" marT="6306" marB="0" anchor="ctr"/>
                </a:tc>
                <a:extLst>
                  <a:ext uri="{0D108BD9-81ED-4DB2-BD59-A6C34878D82A}">
                    <a16:rowId xmlns:a16="http://schemas.microsoft.com/office/drawing/2014/main" val="1138201361"/>
                  </a:ext>
                </a:extLst>
              </a:tr>
              <a:tr h="14504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작업자 부주의</a:t>
                      </a:r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06" marR="6306" marT="63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13030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06" marR="6306" marT="6306" marB="0" anchor="ctr"/>
                </a:tc>
                <a:extLst>
                  <a:ext uri="{0D108BD9-81ED-4DB2-BD59-A6C34878D82A}">
                    <a16:rowId xmlns:a16="http://schemas.microsoft.com/office/drawing/2014/main" val="615686701"/>
                  </a:ext>
                </a:extLst>
              </a:tr>
              <a:tr h="14504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기타</a:t>
                      </a:r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06" marR="6306" marT="63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2833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06" marR="6306" marT="6306" marB="0" anchor="ctr"/>
                </a:tc>
                <a:extLst>
                  <a:ext uri="{0D108BD9-81ED-4DB2-BD59-A6C34878D82A}">
                    <a16:rowId xmlns:a16="http://schemas.microsoft.com/office/drawing/2014/main" val="1022288973"/>
                  </a:ext>
                </a:extLst>
              </a:tr>
              <a:tr h="14504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작업자의 불안전한 행동</a:t>
                      </a:r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06" marR="6306" marT="63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1887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06" marR="6306" marT="6306" marB="0" anchor="ctr"/>
                </a:tc>
                <a:extLst>
                  <a:ext uri="{0D108BD9-81ED-4DB2-BD59-A6C34878D82A}">
                    <a16:rowId xmlns:a16="http://schemas.microsoft.com/office/drawing/2014/main" val="3031282054"/>
                  </a:ext>
                </a:extLst>
              </a:tr>
              <a:tr h="14504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작업자 통제 미흡</a:t>
                      </a:r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06" marR="6306" marT="63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749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06" marR="6306" marT="6306" marB="0" anchor="ctr"/>
                </a:tc>
                <a:extLst>
                  <a:ext uri="{0D108BD9-81ED-4DB2-BD59-A6C34878D82A}">
                    <a16:rowId xmlns:a16="http://schemas.microsoft.com/office/drawing/2014/main" val="3358731245"/>
                  </a:ext>
                </a:extLst>
              </a:tr>
              <a:tr h="14504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위험정보 미제공</a:t>
                      </a:r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06" marR="6306" marT="63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650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06" marR="6306" marT="6306" marB="0" anchor="ctr"/>
                </a:tc>
                <a:extLst>
                  <a:ext uri="{0D108BD9-81ED-4DB2-BD59-A6C34878D82A}">
                    <a16:rowId xmlns:a16="http://schemas.microsoft.com/office/drawing/2014/main" val="339616723"/>
                  </a:ext>
                </a:extLst>
              </a:tr>
              <a:tr h="14504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작업순서 미준수</a:t>
                      </a:r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06" marR="6306" marT="63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595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06" marR="6306" marT="6306" marB="0" anchor="ctr"/>
                </a:tc>
                <a:extLst>
                  <a:ext uri="{0D108BD9-81ED-4DB2-BD59-A6C34878D82A}">
                    <a16:rowId xmlns:a16="http://schemas.microsoft.com/office/drawing/2014/main" val="495633744"/>
                  </a:ext>
                </a:extLst>
              </a:tr>
              <a:tr h="14504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운전자 자격관리 미흡</a:t>
                      </a:r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06" marR="6306" marT="63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417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06" marR="6306" marT="6306" marB="0" anchor="ctr"/>
                </a:tc>
                <a:extLst>
                  <a:ext uri="{0D108BD9-81ED-4DB2-BD59-A6C34878D82A}">
                    <a16:rowId xmlns:a16="http://schemas.microsoft.com/office/drawing/2014/main" val="2838444661"/>
                  </a:ext>
                </a:extLst>
              </a:tr>
              <a:tr h="14504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시공품질 미확보</a:t>
                      </a:r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06" marR="6306" marT="63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411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06" marR="6306" marT="6306" marB="0" anchor="ctr"/>
                </a:tc>
                <a:extLst>
                  <a:ext uri="{0D108BD9-81ED-4DB2-BD59-A6C34878D82A}">
                    <a16:rowId xmlns:a16="http://schemas.microsoft.com/office/drawing/2014/main" val="2813488783"/>
                  </a:ext>
                </a:extLst>
              </a:tr>
              <a:tr h="14504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시공관리 미흡</a:t>
                      </a:r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06" marR="6306" marT="63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371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06" marR="6306" marT="6306" marB="0" anchor="ctr"/>
                </a:tc>
                <a:extLst>
                  <a:ext uri="{0D108BD9-81ED-4DB2-BD59-A6C34878D82A}">
                    <a16:rowId xmlns:a16="http://schemas.microsoft.com/office/drawing/2014/main" val="822549385"/>
                  </a:ext>
                </a:extLst>
              </a:tr>
              <a:tr h="14504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시방기준 등 미준수</a:t>
                      </a:r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06" marR="6306" marT="63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299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06" marR="6306" marT="6306" marB="0" anchor="ctr"/>
                </a:tc>
                <a:extLst>
                  <a:ext uri="{0D108BD9-81ED-4DB2-BD59-A6C34878D82A}">
                    <a16:rowId xmlns:a16="http://schemas.microsoft.com/office/drawing/2014/main" val="1806624924"/>
                  </a:ext>
                </a:extLst>
              </a:tr>
              <a:tr h="14504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개인 안전보호구 착용 불량</a:t>
                      </a:r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06" marR="6306" marT="63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292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06" marR="6306" marT="6306" marB="0" anchor="ctr"/>
                </a:tc>
                <a:extLst>
                  <a:ext uri="{0D108BD9-81ED-4DB2-BD59-A6C34878D82A}">
                    <a16:rowId xmlns:a16="http://schemas.microsoft.com/office/drawing/2014/main" val="210893509"/>
                  </a:ext>
                </a:extLst>
              </a:tr>
              <a:tr h="14504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부적정 기계장비 사용 통제 미흡</a:t>
                      </a:r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06" marR="6306" marT="63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196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06" marR="6306" marT="6306" marB="0" anchor="ctr"/>
                </a:tc>
                <a:extLst>
                  <a:ext uri="{0D108BD9-81ED-4DB2-BD59-A6C34878D82A}">
                    <a16:rowId xmlns:a16="http://schemas.microsoft.com/office/drawing/2014/main" val="3595365481"/>
                  </a:ext>
                </a:extLst>
              </a:tr>
              <a:tr h="14504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사전 설계도서검토 미흡</a:t>
                      </a:r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06" marR="6306" marT="63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181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06" marR="6306" marT="6306" marB="0" anchor="ctr"/>
                </a:tc>
                <a:extLst>
                  <a:ext uri="{0D108BD9-81ED-4DB2-BD59-A6C34878D82A}">
                    <a16:rowId xmlns:a16="http://schemas.microsoft.com/office/drawing/2014/main" val="2166660663"/>
                  </a:ext>
                </a:extLst>
              </a:tr>
              <a:tr h="14504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안전관리계획 수립 미흡</a:t>
                      </a:r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06" marR="6306" marT="63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172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06" marR="6306" marT="6306" marB="0" anchor="ctr"/>
                </a:tc>
                <a:extLst>
                  <a:ext uri="{0D108BD9-81ED-4DB2-BD59-A6C34878D82A}">
                    <a16:rowId xmlns:a16="http://schemas.microsoft.com/office/drawing/2014/main" val="2936597359"/>
                  </a:ext>
                </a:extLst>
              </a:tr>
              <a:tr h="14504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구조안전 미확보</a:t>
                      </a:r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06" marR="6306" marT="63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154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06" marR="6306" marT="6306" marB="0" anchor="ctr"/>
                </a:tc>
                <a:extLst>
                  <a:ext uri="{0D108BD9-81ED-4DB2-BD59-A6C34878D82A}">
                    <a16:rowId xmlns:a16="http://schemas.microsoft.com/office/drawing/2014/main" val="1267422471"/>
                  </a:ext>
                </a:extLst>
              </a:tr>
              <a:tr h="14504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불량자재 관리 미흡</a:t>
                      </a:r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06" marR="6306" marT="63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147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06" marR="6306" marT="6306" marB="0" anchor="ctr"/>
                </a:tc>
                <a:extLst>
                  <a:ext uri="{0D108BD9-81ED-4DB2-BD59-A6C34878D82A}">
                    <a16:rowId xmlns:a16="http://schemas.microsoft.com/office/drawing/2014/main" val="2963669228"/>
                  </a:ext>
                </a:extLst>
              </a:tr>
              <a:tr h="14504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작업자 건강상태 확인 미흡</a:t>
                      </a:r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06" marR="6306" marT="63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139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06" marR="6306" marT="6306" marB="0" anchor="ctr"/>
                </a:tc>
                <a:extLst>
                  <a:ext uri="{0D108BD9-81ED-4DB2-BD59-A6C34878D82A}">
                    <a16:rowId xmlns:a16="http://schemas.microsoft.com/office/drawing/2014/main" val="385295971"/>
                  </a:ext>
                </a:extLst>
              </a:tr>
              <a:tr h="14504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작업전 점검 미흡</a:t>
                      </a:r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06" marR="6306" marT="63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138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06" marR="6306" marT="6306" marB="0" anchor="ctr"/>
                </a:tc>
                <a:extLst>
                  <a:ext uri="{0D108BD9-81ED-4DB2-BD59-A6C34878D82A}">
                    <a16:rowId xmlns:a16="http://schemas.microsoft.com/office/drawing/2014/main" val="1416207410"/>
                  </a:ext>
                </a:extLst>
              </a:tr>
              <a:tr h="14504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기계장비 불안전한 거치</a:t>
                      </a:r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06" marR="6306" marT="63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120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06" marR="6306" marT="6306" marB="0" anchor="ctr"/>
                </a:tc>
                <a:extLst>
                  <a:ext uri="{0D108BD9-81ED-4DB2-BD59-A6C34878D82A}">
                    <a16:rowId xmlns:a16="http://schemas.microsoft.com/office/drawing/2014/main" val="1505951010"/>
                  </a:ext>
                </a:extLst>
              </a:tr>
              <a:tr h="14504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개인 안전보호구 미착용</a:t>
                      </a:r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06" marR="6306" marT="63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105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06" marR="6306" marT="6306" marB="0" anchor="ctr"/>
                </a:tc>
                <a:extLst>
                  <a:ext uri="{0D108BD9-81ED-4DB2-BD59-A6C34878D82A}">
                    <a16:rowId xmlns:a16="http://schemas.microsoft.com/office/drawing/2014/main" val="2558552655"/>
                  </a:ext>
                </a:extLst>
              </a:tr>
              <a:tr h="14504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안전발판 설치 미흡</a:t>
                      </a:r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06" marR="6306" marT="63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89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06" marR="6306" marT="6306" marB="0" anchor="ctr"/>
                </a:tc>
                <a:extLst>
                  <a:ext uri="{0D108BD9-81ED-4DB2-BD59-A6C34878D82A}">
                    <a16:rowId xmlns:a16="http://schemas.microsoft.com/office/drawing/2014/main" val="1439480100"/>
                  </a:ext>
                </a:extLst>
              </a:tr>
              <a:tr h="14504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적정 공법검토 미흡</a:t>
                      </a:r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06" marR="6306" marT="63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89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06" marR="6306" marT="6306" marB="0" anchor="ctr"/>
                </a:tc>
                <a:extLst>
                  <a:ext uri="{0D108BD9-81ED-4DB2-BD59-A6C34878D82A}">
                    <a16:rowId xmlns:a16="http://schemas.microsoft.com/office/drawing/2014/main" val="1960685883"/>
                  </a:ext>
                </a:extLst>
              </a:tr>
              <a:tr h="14504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계측데이터 관리 미흡</a:t>
                      </a:r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06" marR="6306" marT="63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81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06" marR="6306" marT="6306" marB="0" anchor="ctr"/>
                </a:tc>
                <a:extLst>
                  <a:ext uri="{0D108BD9-81ED-4DB2-BD59-A6C34878D82A}">
                    <a16:rowId xmlns:a16="http://schemas.microsoft.com/office/drawing/2014/main" val="1997500222"/>
                  </a:ext>
                </a:extLst>
              </a:tr>
              <a:tr h="14504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설치</a:t>
                      </a:r>
                      <a:r>
                        <a:rPr lang="en-US" altLang="ko-KR" sz="700" u="none" strike="noStrike">
                          <a:effectLst/>
                        </a:rPr>
                        <a:t>·</a:t>
                      </a:r>
                      <a:r>
                        <a:rPr lang="ko-KR" altLang="en-US" sz="700" u="none" strike="noStrike">
                          <a:effectLst/>
                        </a:rPr>
                        <a:t>해체과정 관리 미흡</a:t>
                      </a:r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06" marR="6306" marT="63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77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06" marR="6306" marT="6306" marB="0" anchor="ctr"/>
                </a:tc>
                <a:extLst>
                  <a:ext uri="{0D108BD9-81ED-4DB2-BD59-A6C34878D82A}">
                    <a16:rowId xmlns:a16="http://schemas.microsoft.com/office/drawing/2014/main" val="1694507164"/>
                  </a:ext>
                </a:extLst>
              </a:tr>
              <a:tr h="14504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단독작업</a:t>
                      </a:r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06" marR="6306" marT="63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71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06" marR="6306" marT="6306" marB="0" anchor="ctr"/>
                </a:tc>
                <a:extLst>
                  <a:ext uri="{0D108BD9-81ED-4DB2-BD59-A6C34878D82A}">
                    <a16:rowId xmlns:a16="http://schemas.microsoft.com/office/drawing/2014/main" val="967421666"/>
                  </a:ext>
                </a:extLst>
              </a:tr>
              <a:tr h="14504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사다리 사용수칙 미준수</a:t>
                      </a:r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06" marR="6306" marT="63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67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06" marR="6306" marT="6306" marB="0" anchor="ctr"/>
                </a:tc>
                <a:extLst>
                  <a:ext uri="{0D108BD9-81ED-4DB2-BD59-A6C34878D82A}">
                    <a16:rowId xmlns:a16="http://schemas.microsoft.com/office/drawing/2014/main" val="2631522004"/>
                  </a:ext>
                </a:extLst>
              </a:tr>
              <a:tr h="14504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품질관리 미흡</a:t>
                      </a:r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06" marR="6306" marT="63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65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06" marR="6306" marT="6306" marB="0" anchor="ctr"/>
                </a:tc>
                <a:extLst>
                  <a:ext uri="{0D108BD9-81ED-4DB2-BD59-A6C34878D82A}">
                    <a16:rowId xmlns:a16="http://schemas.microsoft.com/office/drawing/2014/main" val="2580746010"/>
                  </a:ext>
                </a:extLst>
              </a:tr>
              <a:tr h="14504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지반조사 미흡</a:t>
                      </a:r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06" marR="6306" marT="63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53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06" marR="6306" marT="6306" marB="0" anchor="ctr"/>
                </a:tc>
                <a:extLst>
                  <a:ext uri="{0D108BD9-81ED-4DB2-BD59-A6C34878D82A}">
                    <a16:rowId xmlns:a16="http://schemas.microsoft.com/office/drawing/2014/main" val="2029127493"/>
                  </a:ext>
                </a:extLst>
              </a:tr>
              <a:tr h="14504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구조계산 오류</a:t>
                      </a:r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06" marR="6306" marT="63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 dirty="0">
                          <a:effectLst/>
                        </a:rPr>
                        <a:t>48</a:t>
                      </a:r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06" marR="6306" marT="6306" marB="0" anchor="ctr"/>
                </a:tc>
                <a:extLst>
                  <a:ext uri="{0D108BD9-81ED-4DB2-BD59-A6C34878D82A}">
                    <a16:rowId xmlns:a16="http://schemas.microsoft.com/office/drawing/2014/main" val="1581045388"/>
                  </a:ext>
                </a:extLst>
              </a:tr>
            </a:tbl>
          </a:graphicData>
        </a:graphic>
      </p:graphicFrame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4854137"/>
              </p:ext>
            </p:extLst>
          </p:nvPr>
        </p:nvGraphicFramePr>
        <p:xfrm>
          <a:off x="2960312" y="1774853"/>
          <a:ext cx="1447800" cy="41624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01105">
                  <a:extLst>
                    <a:ext uri="{9D8B030D-6E8A-4147-A177-3AD203B41FA5}">
                      <a16:colId xmlns:a16="http://schemas.microsoft.com/office/drawing/2014/main" val="3746398856"/>
                    </a:ext>
                  </a:extLst>
                </a:gridCol>
                <a:gridCol w="446695">
                  <a:extLst>
                    <a:ext uri="{9D8B030D-6E8A-4147-A177-3AD203B41FA5}">
                      <a16:colId xmlns:a16="http://schemas.microsoft.com/office/drawing/2014/main" val="4255649676"/>
                    </a:ext>
                  </a:extLst>
                </a:gridCol>
              </a:tblGrid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시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count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702221952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경기도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6312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05049557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서울특별시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2385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81401251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경상남도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2004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660872961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부산광역시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1365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59767320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인천광역시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1363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19648130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충청남도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1350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512169947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경상북도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1215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63866123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충청북도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1139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674463340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전라남도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1113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6652879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대구광역시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1070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12998054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강원도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913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42867130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전라북도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865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99206419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대전광역시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605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897919837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광주광역시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596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08450075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울산광역시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482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98159259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세종특별자치시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475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42808684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제주특별자치도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197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526145695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강원특별자치도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77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624711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41057668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 advClick="0" advTm="1000">
        <p159:morph option="byObject"/>
      </p:transition>
    </mc:Choice>
    <mc:Fallback>
      <p:transition spd="slow" advClick="0" advTm="100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9D65BF-6060-DF5C-BE3F-59B65B4130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E1D0F2F-1946-1961-586D-A1591EE91709}"/>
              </a:ext>
            </a:extLst>
          </p:cNvPr>
          <p:cNvSpPr txBox="1"/>
          <p:nvPr/>
        </p:nvSpPr>
        <p:spPr>
          <a:xfrm>
            <a:off x="339536" y="1264666"/>
            <a:ext cx="15953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범주형 변수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92F0D85-5472-B788-EB2A-6313D13791B1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910F27A0-4A7B-6A4A-B889-E573696BA82F}"/>
              </a:ext>
            </a:extLst>
          </p:cNvPr>
          <p:cNvGrpSpPr/>
          <p:nvPr/>
        </p:nvGrpSpPr>
        <p:grpSpPr>
          <a:xfrm>
            <a:off x="0" y="0"/>
            <a:ext cx="12192000" cy="1107559"/>
            <a:chOff x="0" y="0"/>
            <a:chExt cx="12192000" cy="1107559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AC703699-D480-CA2D-6921-301EECB7FDE6}"/>
                </a:ext>
              </a:extLst>
            </p:cNvPr>
            <p:cNvGrpSpPr/>
            <p:nvPr/>
          </p:nvGrpSpPr>
          <p:grpSpPr>
            <a:xfrm>
              <a:off x="0" y="0"/>
              <a:ext cx="12192000" cy="1083429"/>
              <a:chOff x="0" y="0"/>
              <a:chExt cx="12192000" cy="1083429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9CECFADD-7BF3-6870-8044-78A9A47AAB9D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107696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7EF8E6AD-09EF-5127-549A-00184A72E2C6}"/>
                  </a:ext>
                </a:extLst>
              </p:cNvPr>
              <p:cNvSpPr/>
              <p:nvPr/>
            </p:nvSpPr>
            <p:spPr>
              <a:xfrm>
                <a:off x="457200" y="266700"/>
                <a:ext cx="609599" cy="810259"/>
              </a:xfrm>
              <a:prstGeom prst="rect">
                <a:avLst/>
              </a:prstGeom>
              <a:solidFill>
                <a:srgbClr val="FFBD3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r"/>
                <a:endParaRPr lang="ko-KR" altLang="en-US" sz="3200" b="1" dirty="0">
                  <a:solidFill>
                    <a:srgbClr val="30404F"/>
                  </a:solidFill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90F7403-1727-4AF3-8812-9FA2504A5F13}"/>
                  </a:ext>
                </a:extLst>
              </p:cNvPr>
              <p:cNvSpPr txBox="1"/>
              <p:nvPr/>
            </p:nvSpPr>
            <p:spPr>
              <a:xfrm>
                <a:off x="1066800" y="560209"/>
                <a:ext cx="700578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800" b="1" spc="-300" dirty="0">
                    <a:solidFill>
                      <a:schemeClr val="bg1"/>
                    </a:solidFill>
                  </a:rPr>
                  <a:t>데이터 분석 </a:t>
                </a:r>
                <a:r>
                  <a:rPr lang="en-US" altLang="ko-KR" sz="2800" b="1" spc="-300" dirty="0">
                    <a:solidFill>
                      <a:schemeClr val="bg1"/>
                    </a:solidFill>
                  </a:rPr>
                  <a:t>– </a:t>
                </a:r>
                <a:r>
                  <a:rPr lang="ko-KR" altLang="en-US" sz="2800" b="1" spc="-300" dirty="0" err="1">
                    <a:solidFill>
                      <a:schemeClr val="bg1"/>
                    </a:solidFill>
                  </a:rPr>
                  <a:t>기초통계량</a:t>
                </a:r>
                <a:endParaRPr lang="ko-KR" altLang="en-US" sz="2800" b="1" spc="-3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D7304B6-2C64-665B-B074-32D80A5A870E}"/>
                  </a:ext>
                </a:extLst>
              </p:cNvPr>
              <p:cNvSpPr txBox="1"/>
              <p:nvPr/>
            </p:nvSpPr>
            <p:spPr>
              <a:xfrm>
                <a:off x="1066799" y="245785"/>
                <a:ext cx="50292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b="1" spc="-300" dirty="0">
                    <a:solidFill>
                      <a:schemeClr val="bg1"/>
                    </a:solidFill>
                  </a:rPr>
                  <a:t>연구 방법</a:t>
                </a:r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19D36E4-4F54-637B-63C7-10093E7855F2}"/>
                </a:ext>
              </a:extLst>
            </p:cNvPr>
            <p:cNvSpPr txBox="1"/>
            <p:nvPr/>
          </p:nvSpPr>
          <p:spPr>
            <a:xfrm>
              <a:off x="350980" y="584339"/>
              <a:ext cx="7850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spc="-300" dirty="0">
                  <a:solidFill>
                    <a:srgbClr val="30404F"/>
                  </a:solidFill>
                </a:rPr>
                <a:t>2-4</a:t>
              </a:r>
              <a:endParaRPr lang="ko-KR" altLang="en-US" sz="2800" b="1" spc="-300" dirty="0">
                <a:solidFill>
                  <a:srgbClr val="30404F"/>
                </a:solidFill>
              </a:endParaRPr>
            </a:p>
          </p:txBody>
        </p:sp>
      </p:grpSp>
      <p:graphicFrame>
        <p:nvGraphicFramePr>
          <p:cNvPr id="27" name="표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4844804"/>
              </p:ext>
            </p:extLst>
          </p:nvPr>
        </p:nvGraphicFramePr>
        <p:xfrm>
          <a:off x="5077401" y="1848618"/>
          <a:ext cx="1729999" cy="467581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54144">
                  <a:extLst>
                    <a:ext uri="{9D8B030D-6E8A-4147-A177-3AD203B41FA5}">
                      <a16:colId xmlns:a16="http://schemas.microsoft.com/office/drawing/2014/main" val="575387133"/>
                    </a:ext>
                  </a:extLst>
                </a:gridCol>
                <a:gridCol w="375855">
                  <a:extLst>
                    <a:ext uri="{9D8B030D-6E8A-4147-A177-3AD203B41FA5}">
                      <a16:colId xmlns:a16="http://schemas.microsoft.com/office/drawing/2014/main" val="1429645689"/>
                    </a:ext>
                  </a:extLst>
                </a:gridCol>
              </a:tblGrid>
              <a:tr h="19116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공종</a:t>
                      </a:r>
                      <a:r>
                        <a:rPr lang="en-US" altLang="ko-KR" sz="700" u="none" strike="noStrike">
                          <a:effectLst/>
                        </a:rPr>
                        <a:t>_</a:t>
                      </a:r>
                      <a:r>
                        <a:rPr lang="ko-KR" altLang="en-US" sz="700" u="none" strike="noStrike">
                          <a:effectLst/>
                        </a:rPr>
                        <a:t>중분류</a:t>
                      </a:r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08" marR="4808" marT="48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count</a:t>
                      </a:r>
                      <a:endParaRPr 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08" marR="4808" marT="4808" marB="0" anchor="ctr"/>
                </a:tc>
                <a:extLst>
                  <a:ext uri="{0D108BD9-81ED-4DB2-BD59-A6C34878D82A}">
                    <a16:rowId xmlns:a16="http://schemas.microsoft.com/office/drawing/2014/main" val="3452520532"/>
                  </a:ext>
                </a:extLst>
              </a:tr>
              <a:tr h="1188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철근콘크리트공사</a:t>
                      </a:r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08" marR="4808" marT="48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7066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08" marR="4808" marT="4808" marB="0" anchor="ctr"/>
                </a:tc>
                <a:extLst>
                  <a:ext uri="{0D108BD9-81ED-4DB2-BD59-A6C34878D82A}">
                    <a16:rowId xmlns:a16="http://schemas.microsoft.com/office/drawing/2014/main" val="2226619218"/>
                  </a:ext>
                </a:extLst>
              </a:tr>
              <a:tr h="1188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가설공사</a:t>
                      </a:r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08" marR="4808" marT="48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2542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08" marR="4808" marT="4808" marB="0" anchor="ctr"/>
                </a:tc>
                <a:extLst>
                  <a:ext uri="{0D108BD9-81ED-4DB2-BD59-A6C34878D82A}">
                    <a16:rowId xmlns:a16="http://schemas.microsoft.com/office/drawing/2014/main" val="4001130109"/>
                  </a:ext>
                </a:extLst>
              </a:tr>
              <a:tr h="1188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기타</a:t>
                      </a:r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08" marR="4808" marT="48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2077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08" marR="4808" marT="4808" marB="0" anchor="ctr"/>
                </a:tc>
                <a:extLst>
                  <a:ext uri="{0D108BD9-81ED-4DB2-BD59-A6C34878D82A}">
                    <a16:rowId xmlns:a16="http://schemas.microsoft.com/office/drawing/2014/main" val="1673258458"/>
                  </a:ext>
                </a:extLst>
              </a:tr>
              <a:tr h="1188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해체 및 철거공사</a:t>
                      </a:r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08" marR="4808" marT="48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1044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08" marR="4808" marT="4808" marB="0" anchor="ctr"/>
                </a:tc>
                <a:extLst>
                  <a:ext uri="{0D108BD9-81ED-4DB2-BD59-A6C34878D82A}">
                    <a16:rowId xmlns:a16="http://schemas.microsoft.com/office/drawing/2014/main" val="367319389"/>
                  </a:ext>
                </a:extLst>
              </a:tr>
              <a:tr h="1188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기계설비공사</a:t>
                      </a:r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08" marR="4808" marT="48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952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08" marR="4808" marT="4808" marB="0" anchor="ctr"/>
                </a:tc>
                <a:extLst>
                  <a:ext uri="{0D108BD9-81ED-4DB2-BD59-A6C34878D82A}">
                    <a16:rowId xmlns:a16="http://schemas.microsoft.com/office/drawing/2014/main" val="711250425"/>
                  </a:ext>
                </a:extLst>
              </a:tr>
              <a:tr h="1188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토공사</a:t>
                      </a:r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08" marR="4808" marT="48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917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08" marR="4808" marT="4808" marB="0" anchor="ctr"/>
                </a:tc>
                <a:extLst>
                  <a:ext uri="{0D108BD9-81ED-4DB2-BD59-A6C34878D82A}">
                    <a16:rowId xmlns:a16="http://schemas.microsoft.com/office/drawing/2014/main" val="4104228538"/>
                  </a:ext>
                </a:extLst>
              </a:tr>
              <a:tr h="1188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철골공사</a:t>
                      </a:r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08" marR="4808" marT="48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778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08" marR="4808" marT="4808" marB="0" anchor="ctr"/>
                </a:tc>
                <a:extLst>
                  <a:ext uri="{0D108BD9-81ED-4DB2-BD59-A6C34878D82A}">
                    <a16:rowId xmlns:a16="http://schemas.microsoft.com/office/drawing/2014/main" val="1034945695"/>
                  </a:ext>
                </a:extLst>
              </a:tr>
              <a:tr h="1188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건축물 부대공사</a:t>
                      </a:r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08" marR="4808" marT="48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643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08" marR="4808" marT="4808" marB="0" anchor="ctr"/>
                </a:tc>
                <a:extLst>
                  <a:ext uri="{0D108BD9-81ED-4DB2-BD59-A6C34878D82A}">
                    <a16:rowId xmlns:a16="http://schemas.microsoft.com/office/drawing/2014/main" val="3202613533"/>
                  </a:ext>
                </a:extLst>
              </a:tr>
              <a:tr h="1188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수장공사</a:t>
                      </a:r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08" marR="4808" marT="48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598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08" marR="4808" marT="4808" marB="0" anchor="ctr"/>
                </a:tc>
                <a:extLst>
                  <a:ext uri="{0D108BD9-81ED-4DB2-BD59-A6C34878D82A}">
                    <a16:rowId xmlns:a16="http://schemas.microsoft.com/office/drawing/2014/main" val="2656619641"/>
                  </a:ext>
                </a:extLst>
              </a:tr>
              <a:tr h="1188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관공사</a:t>
                      </a:r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08" marR="4808" marT="48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564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08" marR="4808" marT="4808" marB="0" anchor="ctr"/>
                </a:tc>
                <a:extLst>
                  <a:ext uri="{0D108BD9-81ED-4DB2-BD59-A6C34878D82A}">
                    <a16:rowId xmlns:a16="http://schemas.microsoft.com/office/drawing/2014/main" val="3667447042"/>
                  </a:ext>
                </a:extLst>
              </a:tr>
              <a:tr h="11366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건축 토공사</a:t>
                      </a:r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08" marR="4808" marT="48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553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08" marR="4808" marT="4808" marB="0" anchor="ctr"/>
                </a:tc>
                <a:extLst>
                  <a:ext uri="{0D108BD9-81ED-4DB2-BD59-A6C34878D82A}">
                    <a16:rowId xmlns:a16="http://schemas.microsoft.com/office/drawing/2014/main" val="229405103"/>
                  </a:ext>
                </a:extLst>
              </a:tr>
              <a:tr h="11366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미장공사</a:t>
                      </a:r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08" marR="4808" marT="48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536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08" marR="4808" marT="4808" marB="0" anchor="ctr"/>
                </a:tc>
                <a:extLst>
                  <a:ext uri="{0D108BD9-81ED-4DB2-BD59-A6C34878D82A}">
                    <a16:rowId xmlns:a16="http://schemas.microsoft.com/office/drawing/2014/main" val="1759054461"/>
                  </a:ext>
                </a:extLst>
              </a:tr>
              <a:tr h="11366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전기설비공사</a:t>
                      </a:r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08" marR="4808" marT="48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518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08" marR="4808" marT="4808" marB="0" anchor="ctr"/>
                </a:tc>
                <a:extLst>
                  <a:ext uri="{0D108BD9-81ED-4DB2-BD59-A6C34878D82A}">
                    <a16:rowId xmlns:a16="http://schemas.microsoft.com/office/drawing/2014/main" val="1016249145"/>
                  </a:ext>
                </a:extLst>
              </a:tr>
              <a:tr h="11366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타일 및 돌공사</a:t>
                      </a:r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08" marR="4808" marT="48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458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08" marR="4808" marT="4808" marB="0" anchor="ctr"/>
                </a:tc>
                <a:extLst>
                  <a:ext uri="{0D108BD9-81ED-4DB2-BD59-A6C34878D82A}">
                    <a16:rowId xmlns:a16="http://schemas.microsoft.com/office/drawing/2014/main" val="2013804187"/>
                  </a:ext>
                </a:extLst>
              </a:tr>
              <a:tr h="11366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도로 및 포장공사</a:t>
                      </a:r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08" marR="4808" marT="48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397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08" marR="4808" marT="4808" marB="0" anchor="ctr"/>
                </a:tc>
                <a:extLst>
                  <a:ext uri="{0D108BD9-81ED-4DB2-BD59-A6C34878D82A}">
                    <a16:rowId xmlns:a16="http://schemas.microsoft.com/office/drawing/2014/main" val="2816827560"/>
                  </a:ext>
                </a:extLst>
              </a:tr>
              <a:tr h="11366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교량공사</a:t>
                      </a:r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08" marR="4808" marT="48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344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08" marR="4808" marT="4808" marB="0" anchor="ctr"/>
                </a:tc>
                <a:extLst>
                  <a:ext uri="{0D108BD9-81ED-4DB2-BD59-A6C34878D82A}">
                    <a16:rowId xmlns:a16="http://schemas.microsoft.com/office/drawing/2014/main" val="2821052244"/>
                  </a:ext>
                </a:extLst>
              </a:tr>
              <a:tr h="11366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조적공사</a:t>
                      </a:r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08" marR="4808" marT="48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333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08" marR="4808" marT="4808" marB="0" anchor="ctr"/>
                </a:tc>
                <a:extLst>
                  <a:ext uri="{0D108BD9-81ED-4DB2-BD59-A6C34878D82A}">
                    <a16:rowId xmlns:a16="http://schemas.microsoft.com/office/drawing/2014/main" val="1897201874"/>
                  </a:ext>
                </a:extLst>
              </a:tr>
              <a:tr h="11366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도장공사</a:t>
                      </a:r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08" marR="4808" marT="48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301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08" marR="4808" marT="4808" marB="0" anchor="ctr"/>
                </a:tc>
                <a:extLst>
                  <a:ext uri="{0D108BD9-81ED-4DB2-BD59-A6C34878D82A}">
                    <a16:rowId xmlns:a16="http://schemas.microsoft.com/office/drawing/2014/main" val="628897241"/>
                  </a:ext>
                </a:extLst>
              </a:tr>
              <a:tr h="11366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터널공사</a:t>
                      </a:r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08" marR="4808" marT="48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290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08" marR="4808" marT="4808" marB="0" anchor="ctr"/>
                </a:tc>
                <a:extLst>
                  <a:ext uri="{0D108BD9-81ED-4DB2-BD59-A6C34878D82A}">
                    <a16:rowId xmlns:a16="http://schemas.microsoft.com/office/drawing/2014/main" val="2179284678"/>
                  </a:ext>
                </a:extLst>
              </a:tr>
              <a:tr h="11366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산업설비공사</a:t>
                      </a:r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08" marR="4808" marT="48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287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08" marR="4808" marT="4808" marB="0" anchor="ctr"/>
                </a:tc>
                <a:extLst>
                  <a:ext uri="{0D108BD9-81ED-4DB2-BD59-A6C34878D82A}">
                    <a16:rowId xmlns:a16="http://schemas.microsoft.com/office/drawing/2014/main" val="590900899"/>
                  </a:ext>
                </a:extLst>
              </a:tr>
              <a:tr h="11366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목공사</a:t>
                      </a:r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08" marR="4808" marT="48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277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08" marR="4808" marT="4808" marB="0" anchor="ctr"/>
                </a:tc>
                <a:extLst>
                  <a:ext uri="{0D108BD9-81ED-4DB2-BD59-A6C34878D82A}">
                    <a16:rowId xmlns:a16="http://schemas.microsoft.com/office/drawing/2014/main" val="3427115735"/>
                  </a:ext>
                </a:extLst>
              </a:tr>
              <a:tr h="11366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금속공사</a:t>
                      </a:r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08" marR="4808" marT="48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270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08" marR="4808" marT="4808" marB="0" anchor="ctr"/>
                </a:tc>
                <a:extLst>
                  <a:ext uri="{0D108BD9-81ED-4DB2-BD59-A6C34878D82A}">
                    <a16:rowId xmlns:a16="http://schemas.microsoft.com/office/drawing/2014/main" val="2648170502"/>
                  </a:ext>
                </a:extLst>
              </a:tr>
              <a:tr h="11366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창호 및 유리공사</a:t>
                      </a:r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08" marR="4808" marT="48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245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08" marR="4808" marT="4808" marB="0" anchor="ctr"/>
                </a:tc>
                <a:extLst>
                  <a:ext uri="{0D108BD9-81ED-4DB2-BD59-A6C34878D82A}">
                    <a16:rowId xmlns:a16="http://schemas.microsoft.com/office/drawing/2014/main" val="3171087359"/>
                  </a:ext>
                </a:extLst>
              </a:tr>
              <a:tr h="11366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하천공사</a:t>
                      </a:r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08" marR="4808" marT="48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227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08" marR="4808" marT="4808" marB="0" anchor="ctr"/>
                </a:tc>
                <a:extLst>
                  <a:ext uri="{0D108BD9-81ED-4DB2-BD59-A6C34878D82A}">
                    <a16:rowId xmlns:a16="http://schemas.microsoft.com/office/drawing/2014/main" val="918952981"/>
                  </a:ext>
                </a:extLst>
              </a:tr>
              <a:tr h="11366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방수공사</a:t>
                      </a:r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08" marR="4808" marT="48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210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08" marR="4808" marT="4808" marB="0" anchor="ctr"/>
                </a:tc>
                <a:extLst>
                  <a:ext uri="{0D108BD9-81ED-4DB2-BD59-A6C34878D82A}">
                    <a16:rowId xmlns:a16="http://schemas.microsoft.com/office/drawing/2014/main" val="847054321"/>
                  </a:ext>
                </a:extLst>
              </a:tr>
              <a:tr h="11366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관공사 부대공사</a:t>
                      </a:r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08" marR="4808" marT="48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198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08" marR="4808" marT="4808" marB="0" anchor="ctr"/>
                </a:tc>
                <a:extLst>
                  <a:ext uri="{0D108BD9-81ED-4DB2-BD59-A6C34878D82A}">
                    <a16:rowId xmlns:a16="http://schemas.microsoft.com/office/drawing/2014/main" val="2258660322"/>
                  </a:ext>
                </a:extLst>
              </a:tr>
              <a:tr h="11366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항만공사</a:t>
                      </a:r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08" marR="4808" marT="48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161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08" marR="4808" marT="4808" marB="0" anchor="ctr"/>
                </a:tc>
                <a:extLst>
                  <a:ext uri="{0D108BD9-81ED-4DB2-BD59-A6C34878D82A}">
                    <a16:rowId xmlns:a16="http://schemas.microsoft.com/office/drawing/2014/main" val="4069352744"/>
                  </a:ext>
                </a:extLst>
              </a:tr>
              <a:tr h="11366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지붕 및 홈통공사</a:t>
                      </a:r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08" marR="4808" marT="48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156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08" marR="4808" marT="4808" marB="0" anchor="ctr"/>
                </a:tc>
                <a:extLst>
                  <a:ext uri="{0D108BD9-81ED-4DB2-BD59-A6C34878D82A}">
                    <a16:rowId xmlns:a16="http://schemas.microsoft.com/office/drawing/2014/main" val="1125206654"/>
                  </a:ext>
                </a:extLst>
              </a:tr>
              <a:tr h="11366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철도 및 궤도공사</a:t>
                      </a:r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08" marR="4808" marT="48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122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08" marR="4808" marT="4808" marB="0" anchor="ctr"/>
                </a:tc>
                <a:extLst>
                  <a:ext uri="{0D108BD9-81ED-4DB2-BD59-A6C34878D82A}">
                    <a16:rowId xmlns:a16="http://schemas.microsoft.com/office/drawing/2014/main" val="2790811566"/>
                  </a:ext>
                </a:extLst>
              </a:tr>
              <a:tr h="11366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말뚝공사</a:t>
                      </a:r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08" marR="4808" marT="48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117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08" marR="4808" marT="4808" marB="0" anchor="ctr"/>
                </a:tc>
                <a:extLst>
                  <a:ext uri="{0D108BD9-81ED-4DB2-BD59-A6C34878D82A}">
                    <a16:rowId xmlns:a16="http://schemas.microsoft.com/office/drawing/2014/main" val="456681937"/>
                  </a:ext>
                </a:extLst>
              </a:tr>
              <a:tr h="11366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지정공사</a:t>
                      </a:r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08" marR="4808" marT="48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93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08" marR="4808" marT="4808" marB="0" anchor="ctr"/>
                </a:tc>
                <a:extLst>
                  <a:ext uri="{0D108BD9-81ED-4DB2-BD59-A6C34878D82A}">
                    <a16:rowId xmlns:a16="http://schemas.microsoft.com/office/drawing/2014/main" val="1996374226"/>
                  </a:ext>
                </a:extLst>
              </a:tr>
              <a:tr h="11366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조경공사</a:t>
                      </a:r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08" marR="4808" marT="48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64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08" marR="4808" marT="4808" marB="0" anchor="ctr"/>
                </a:tc>
                <a:extLst>
                  <a:ext uri="{0D108BD9-81ED-4DB2-BD59-A6C34878D82A}">
                    <a16:rowId xmlns:a16="http://schemas.microsoft.com/office/drawing/2014/main" val="1049649581"/>
                  </a:ext>
                </a:extLst>
              </a:tr>
              <a:tr h="11366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지반개량공사</a:t>
                      </a:r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08" marR="4808" marT="48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49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08" marR="4808" marT="4808" marB="0" anchor="ctr"/>
                </a:tc>
                <a:extLst>
                  <a:ext uri="{0D108BD9-81ED-4DB2-BD59-A6C34878D82A}">
                    <a16:rowId xmlns:a16="http://schemas.microsoft.com/office/drawing/2014/main" val="325772268"/>
                  </a:ext>
                </a:extLst>
              </a:tr>
              <a:tr h="11366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강구조물공사</a:t>
                      </a:r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08" marR="4808" marT="48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45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08" marR="4808" marT="4808" marB="0" anchor="ctr"/>
                </a:tc>
                <a:extLst>
                  <a:ext uri="{0D108BD9-81ED-4DB2-BD59-A6C34878D82A}">
                    <a16:rowId xmlns:a16="http://schemas.microsoft.com/office/drawing/2014/main" val="1962419263"/>
                  </a:ext>
                </a:extLst>
              </a:tr>
              <a:tr h="11366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지반조사</a:t>
                      </a:r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08" marR="4808" marT="48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35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08" marR="4808" marT="4808" marB="0" anchor="ctr"/>
                </a:tc>
                <a:extLst>
                  <a:ext uri="{0D108BD9-81ED-4DB2-BD59-A6C34878D82A}">
                    <a16:rowId xmlns:a16="http://schemas.microsoft.com/office/drawing/2014/main" val="2504354592"/>
                  </a:ext>
                </a:extLst>
              </a:tr>
              <a:tr h="11366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프리캐스트 콘크리트공사</a:t>
                      </a:r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08" marR="4808" marT="48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21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08" marR="4808" marT="4808" marB="0" anchor="ctr"/>
                </a:tc>
                <a:extLst>
                  <a:ext uri="{0D108BD9-81ED-4DB2-BD59-A6C34878D82A}">
                    <a16:rowId xmlns:a16="http://schemas.microsoft.com/office/drawing/2014/main" val="3268547333"/>
                  </a:ext>
                </a:extLst>
              </a:tr>
              <a:tr h="11366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댐 및 제방공사</a:t>
                      </a:r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08" marR="4808" marT="48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20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08" marR="4808" marT="4808" marB="0" anchor="ctr"/>
                </a:tc>
                <a:extLst>
                  <a:ext uri="{0D108BD9-81ED-4DB2-BD59-A6C34878D82A}">
                    <a16:rowId xmlns:a16="http://schemas.microsoft.com/office/drawing/2014/main" val="2179398454"/>
                  </a:ext>
                </a:extLst>
              </a:tr>
              <a:tr h="11366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특수 건축물공사</a:t>
                      </a:r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08" marR="4808" marT="48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9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08" marR="4808" marT="4808" marB="0" anchor="ctr"/>
                </a:tc>
                <a:extLst>
                  <a:ext uri="{0D108BD9-81ED-4DB2-BD59-A6C34878D82A}">
                    <a16:rowId xmlns:a16="http://schemas.microsoft.com/office/drawing/2014/main" val="2792000649"/>
                  </a:ext>
                </a:extLst>
              </a:tr>
              <a:tr h="11366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통신설비공사</a:t>
                      </a:r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08" marR="4808" marT="48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 dirty="0">
                          <a:effectLst/>
                        </a:rPr>
                        <a:t>9</a:t>
                      </a:r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08" marR="4808" marT="4808" marB="0" anchor="ctr"/>
                </a:tc>
                <a:extLst>
                  <a:ext uri="{0D108BD9-81ED-4DB2-BD59-A6C34878D82A}">
                    <a16:rowId xmlns:a16="http://schemas.microsoft.com/office/drawing/2014/main" val="3333259377"/>
                  </a:ext>
                </a:extLst>
              </a:tr>
            </a:tbl>
          </a:graphicData>
        </a:graphic>
      </p:graphicFrame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2142456"/>
              </p:ext>
            </p:extLst>
          </p:nvPr>
        </p:nvGraphicFramePr>
        <p:xfrm>
          <a:off x="457200" y="1848619"/>
          <a:ext cx="2006600" cy="41624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59632">
                  <a:extLst>
                    <a:ext uri="{9D8B030D-6E8A-4147-A177-3AD203B41FA5}">
                      <a16:colId xmlns:a16="http://schemas.microsoft.com/office/drawing/2014/main" val="2878888070"/>
                    </a:ext>
                  </a:extLst>
                </a:gridCol>
                <a:gridCol w="446968">
                  <a:extLst>
                    <a:ext uri="{9D8B030D-6E8A-4147-A177-3AD203B41FA5}">
                      <a16:colId xmlns:a16="http://schemas.microsoft.com/office/drawing/2014/main" val="1882334604"/>
                    </a:ext>
                  </a:extLst>
                </a:gridCol>
              </a:tblGrid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해당공종</a:t>
                      </a:r>
                      <a:r>
                        <a:rPr lang="en-US" altLang="ko-KR" sz="1000" u="none" strike="noStrike">
                          <a:effectLst/>
                        </a:rPr>
                        <a:t>_</a:t>
                      </a:r>
                      <a:r>
                        <a:rPr lang="ko-KR" altLang="en-US" sz="1000" u="none" strike="noStrike">
                          <a:effectLst/>
                        </a:rPr>
                        <a:t>공사비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count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141694833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20</a:t>
                      </a:r>
                      <a:r>
                        <a:rPr lang="ko-KR" altLang="en-US" sz="1000" u="none" strike="noStrike">
                          <a:effectLst/>
                        </a:rPr>
                        <a:t>억</a:t>
                      </a:r>
                      <a:r>
                        <a:rPr lang="en-US" altLang="ko-KR" sz="1000" u="none" strike="noStrike">
                          <a:effectLst/>
                        </a:rPr>
                        <a:t>~50</a:t>
                      </a:r>
                      <a:r>
                        <a:rPr lang="ko-KR" altLang="en-US" sz="1000" u="none" strike="noStrike">
                          <a:effectLst/>
                        </a:rPr>
                        <a:t>억원미만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3025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01016219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10</a:t>
                      </a:r>
                      <a:r>
                        <a:rPr lang="ko-KR" altLang="en-US" sz="1000" u="none" strike="noStrike">
                          <a:effectLst/>
                        </a:rPr>
                        <a:t>억</a:t>
                      </a:r>
                      <a:r>
                        <a:rPr lang="en-US" altLang="ko-KR" sz="1000" u="none" strike="noStrike">
                          <a:effectLst/>
                        </a:rPr>
                        <a:t>~20</a:t>
                      </a:r>
                      <a:r>
                        <a:rPr lang="ko-KR" altLang="en-US" sz="1000" u="none" strike="noStrike">
                          <a:effectLst/>
                        </a:rPr>
                        <a:t>억원미만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2375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789916934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50</a:t>
                      </a:r>
                      <a:r>
                        <a:rPr lang="ko-KR" altLang="en-US" sz="1000" u="none" strike="noStrike">
                          <a:effectLst/>
                        </a:rPr>
                        <a:t>억</a:t>
                      </a:r>
                      <a:r>
                        <a:rPr lang="en-US" altLang="ko-KR" sz="1000" u="none" strike="noStrike">
                          <a:effectLst/>
                        </a:rPr>
                        <a:t>~100</a:t>
                      </a:r>
                      <a:r>
                        <a:rPr lang="ko-KR" altLang="en-US" sz="1000" u="none" strike="noStrike">
                          <a:effectLst/>
                        </a:rPr>
                        <a:t>억원미만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2110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35335485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5</a:t>
                      </a:r>
                      <a:r>
                        <a:rPr lang="ko-KR" altLang="en-US" sz="1000" u="none" strike="noStrike">
                          <a:effectLst/>
                        </a:rPr>
                        <a:t>억</a:t>
                      </a:r>
                      <a:r>
                        <a:rPr lang="en-US" altLang="ko-KR" sz="1000" u="none" strike="noStrike">
                          <a:effectLst/>
                        </a:rPr>
                        <a:t>~10</a:t>
                      </a:r>
                      <a:r>
                        <a:rPr lang="ko-KR" altLang="en-US" sz="1000" u="none" strike="noStrike">
                          <a:effectLst/>
                        </a:rPr>
                        <a:t>억원미만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1904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799989437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분류불능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1901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672004051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100</a:t>
                      </a:r>
                      <a:r>
                        <a:rPr lang="ko-KR" altLang="en-US" sz="1000" u="none" strike="noStrike">
                          <a:effectLst/>
                        </a:rPr>
                        <a:t>억</a:t>
                      </a:r>
                      <a:r>
                        <a:rPr lang="en-US" altLang="ko-KR" sz="1000" u="none" strike="noStrike">
                          <a:effectLst/>
                        </a:rPr>
                        <a:t>~150</a:t>
                      </a:r>
                      <a:r>
                        <a:rPr lang="ko-KR" altLang="en-US" sz="1000" u="none" strike="noStrike">
                          <a:effectLst/>
                        </a:rPr>
                        <a:t>억원미만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1576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09217507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1,000</a:t>
                      </a:r>
                      <a:r>
                        <a:rPr lang="ko-KR" altLang="en-US" sz="1000" u="none" strike="noStrike">
                          <a:effectLst/>
                        </a:rPr>
                        <a:t>만원미만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1519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4874073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</a:t>
                      </a:r>
                      <a:r>
                        <a:rPr lang="ko-KR" altLang="en-US" sz="1000" u="none" strike="noStrike">
                          <a:effectLst/>
                        </a:rPr>
                        <a:t>억</a:t>
                      </a:r>
                      <a:r>
                        <a:rPr lang="en-US" altLang="ko-KR" sz="1000" u="none" strike="noStrike">
                          <a:effectLst/>
                        </a:rPr>
                        <a:t>~2</a:t>
                      </a:r>
                      <a:r>
                        <a:rPr lang="ko-KR" altLang="en-US" sz="1000" u="none" strike="noStrike">
                          <a:effectLst/>
                        </a:rPr>
                        <a:t>억원미만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1212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00880098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4,000</a:t>
                      </a:r>
                      <a:r>
                        <a:rPr lang="ko-KR" altLang="en-US" sz="1000" u="none" strike="noStrike">
                          <a:effectLst/>
                        </a:rPr>
                        <a:t>만</a:t>
                      </a:r>
                      <a:r>
                        <a:rPr lang="en-US" altLang="ko-KR" sz="1000" u="none" strike="noStrike">
                          <a:effectLst/>
                        </a:rPr>
                        <a:t>~1</a:t>
                      </a:r>
                      <a:r>
                        <a:rPr lang="ko-KR" altLang="en-US" sz="1000" u="none" strike="noStrike">
                          <a:effectLst/>
                        </a:rPr>
                        <a:t>억원미만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1091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63320885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200</a:t>
                      </a:r>
                      <a:r>
                        <a:rPr lang="ko-KR" altLang="en-US" sz="1000" u="none" strike="noStrike">
                          <a:effectLst/>
                        </a:rPr>
                        <a:t>억</a:t>
                      </a:r>
                      <a:r>
                        <a:rPr lang="en-US" altLang="ko-KR" sz="1000" u="none" strike="noStrike">
                          <a:effectLst/>
                        </a:rPr>
                        <a:t>~300</a:t>
                      </a:r>
                      <a:r>
                        <a:rPr lang="ko-KR" altLang="en-US" sz="1000" u="none" strike="noStrike">
                          <a:effectLst/>
                        </a:rPr>
                        <a:t>억원미만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1086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71459190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3</a:t>
                      </a:r>
                      <a:r>
                        <a:rPr lang="ko-KR" altLang="en-US" sz="1000" u="none" strike="noStrike">
                          <a:effectLst/>
                        </a:rPr>
                        <a:t>억</a:t>
                      </a:r>
                      <a:r>
                        <a:rPr lang="en-US" altLang="ko-KR" sz="1000" u="none" strike="noStrike">
                          <a:effectLst/>
                        </a:rPr>
                        <a:t>~5</a:t>
                      </a:r>
                      <a:r>
                        <a:rPr lang="ko-KR" altLang="en-US" sz="1000" u="none" strike="noStrike">
                          <a:effectLst/>
                        </a:rPr>
                        <a:t>억원미만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1024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74262665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150</a:t>
                      </a:r>
                      <a:r>
                        <a:rPr lang="ko-KR" altLang="en-US" sz="1000" u="none" strike="noStrike">
                          <a:effectLst/>
                        </a:rPr>
                        <a:t>억</a:t>
                      </a:r>
                      <a:r>
                        <a:rPr lang="en-US" altLang="ko-KR" sz="1000" u="none" strike="noStrike">
                          <a:effectLst/>
                        </a:rPr>
                        <a:t>~200</a:t>
                      </a:r>
                      <a:r>
                        <a:rPr lang="ko-KR" altLang="en-US" sz="1000" u="none" strike="noStrike">
                          <a:effectLst/>
                        </a:rPr>
                        <a:t>억원미만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942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82742765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300</a:t>
                      </a:r>
                      <a:r>
                        <a:rPr lang="ko-KR" altLang="en-US" sz="1000" u="none" strike="noStrike">
                          <a:effectLst/>
                        </a:rPr>
                        <a:t>억</a:t>
                      </a:r>
                      <a:r>
                        <a:rPr lang="en-US" altLang="ko-KR" sz="1000" u="none" strike="noStrike">
                          <a:effectLst/>
                        </a:rPr>
                        <a:t>~500</a:t>
                      </a:r>
                      <a:r>
                        <a:rPr lang="ko-KR" altLang="en-US" sz="1000" u="none" strike="noStrike">
                          <a:effectLst/>
                        </a:rPr>
                        <a:t>억원미만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873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34984369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2</a:t>
                      </a:r>
                      <a:r>
                        <a:rPr lang="ko-KR" altLang="en-US" sz="1000" u="none" strike="noStrike">
                          <a:effectLst/>
                        </a:rPr>
                        <a:t>억</a:t>
                      </a:r>
                      <a:r>
                        <a:rPr lang="en-US" altLang="ko-KR" sz="1000" u="none" strike="noStrike">
                          <a:effectLst/>
                        </a:rPr>
                        <a:t>~3</a:t>
                      </a:r>
                      <a:r>
                        <a:rPr lang="ko-KR" altLang="en-US" sz="1000" u="none" strike="noStrike">
                          <a:effectLst/>
                        </a:rPr>
                        <a:t>억원미만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741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6045754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1,000</a:t>
                      </a:r>
                      <a:r>
                        <a:rPr lang="ko-KR" altLang="en-US" sz="1000" u="none" strike="noStrike">
                          <a:effectLst/>
                        </a:rPr>
                        <a:t>억원이상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585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29398758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500</a:t>
                      </a:r>
                      <a:r>
                        <a:rPr lang="ko-KR" altLang="en-US" sz="1000" u="none" strike="noStrike">
                          <a:effectLst/>
                        </a:rPr>
                        <a:t>억</a:t>
                      </a:r>
                      <a:r>
                        <a:rPr lang="en-US" altLang="ko-KR" sz="1000" u="none" strike="noStrike">
                          <a:effectLst/>
                        </a:rPr>
                        <a:t>~1,000</a:t>
                      </a:r>
                      <a:r>
                        <a:rPr lang="ko-KR" altLang="en-US" sz="1000" u="none" strike="noStrike">
                          <a:effectLst/>
                        </a:rPr>
                        <a:t>억원미만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531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08708847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2,000</a:t>
                      </a:r>
                      <a:r>
                        <a:rPr lang="ko-KR" altLang="en-US" sz="1000" u="none" strike="noStrike">
                          <a:effectLst/>
                        </a:rPr>
                        <a:t>만</a:t>
                      </a:r>
                      <a:r>
                        <a:rPr lang="en-US" altLang="ko-KR" sz="1000" u="none" strike="noStrike">
                          <a:effectLst/>
                        </a:rPr>
                        <a:t>~4,000</a:t>
                      </a:r>
                      <a:r>
                        <a:rPr lang="ko-KR" altLang="en-US" sz="1000" u="none" strike="noStrike">
                          <a:effectLst/>
                        </a:rPr>
                        <a:t>만원미만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525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702959340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1,000</a:t>
                      </a:r>
                      <a:r>
                        <a:rPr lang="ko-KR" altLang="en-US" sz="1000" u="none" strike="noStrike">
                          <a:effectLst/>
                        </a:rPr>
                        <a:t>만</a:t>
                      </a:r>
                      <a:r>
                        <a:rPr lang="en-US" altLang="ko-KR" sz="1000" u="none" strike="noStrike">
                          <a:effectLst/>
                        </a:rPr>
                        <a:t>~2,000</a:t>
                      </a:r>
                      <a:r>
                        <a:rPr lang="ko-KR" altLang="en-US" sz="1000" u="none" strike="noStrike">
                          <a:effectLst/>
                        </a:rPr>
                        <a:t>만원미만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506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02490122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7411839"/>
              </p:ext>
            </p:extLst>
          </p:nvPr>
        </p:nvGraphicFramePr>
        <p:xfrm>
          <a:off x="2730788" y="1848618"/>
          <a:ext cx="2171700" cy="41624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24679">
                  <a:extLst>
                    <a:ext uri="{9D8B030D-6E8A-4147-A177-3AD203B41FA5}">
                      <a16:colId xmlns:a16="http://schemas.microsoft.com/office/drawing/2014/main" val="3722179758"/>
                    </a:ext>
                  </a:extLst>
                </a:gridCol>
                <a:gridCol w="447021">
                  <a:extLst>
                    <a:ext uri="{9D8B030D-6E8A-4147-A177-3AD203B41FA5}">
                      <a16:colId xmlns:a16="http://schemas.microsoft.com/office/drawing/2014/main" val="3827796886"/>
                    </a:ext>
                  </a:extLst>
                </a:gridCol>
              </a:tblGrid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전체공사비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count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14817491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1,000</a:t>
                      </a:r>
                      <a:r>
                        <a:rPr lang="ko-KR" altLang="en-US" sz="1000" u="none" strike="noStrike">
                          <a:effectLst/>
                        </a:rPr>
                        <a:t>억원 이상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7944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21646961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500</a:t>
                      </a:r>
                      <a:r>
                        <a:rPr lang="ko-KR" altLang="en-US" sz="1000" u="none" strike="noStrike">
                          <a:effectLst/>
                        </a:rPr>
                        <a:t>억 </a:t>
                      </a:r>
                      <a:r>
                        <a:rPr lang="en-US" altLang="ko-KR" sz="1000" u="none" strike="noStrike">
                          <a:effectLst/>
                        </a:rPr>
                        <a:t>~ 1,000</a:t>
                      </a:r>
                      <a:r>
                        <a:rPr lang="ko-KR" altLang="en-US" sz="1000" u="none" strike="noStrike">
                          <a:effectLst/>
                        </a:rPr>
                        <a:t>억원 미만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2650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42794890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50</a:t>
                      </a:r>
                      <a:r>
                        <a:rPr lang="ko-KR" altLang="en-US" sz="1000" u="none" strike="noStrike">
                          <a:effectLst/>
                        </a:rPr>
                        <a:t>억 </a:t>
                      </a:r>
                      <a:r>
                        <a:rPr lang="en-US" altLang="ko-KR" sz="1000" u="none" strike="noStrike">
                          <a:effectLst/>
                        </a:rPr>
                        <a:t>~ 100</a:t>
                      </a:r>
                      <a:r>
                        <a:rPr lang="ko-KR" altLang="en-US" sz="1000" u="none" strike="noStrike">
                          <a:effectLst/>
                        </a:rPr>
                        <a:t>억원 미만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1994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96834907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20</a:t>
                      </a:r>
                      <a:r>
                        <a:rPr lang="ko-KR" altLang="en-US" sz="1000" u="none" strike="noStrike">
                          <a:effectLst/>
                        </a:rPr>
                        <a:t>억 </a:t>
                      </a:r>
                      <a:r>
                        <a:rPr lang="en-US" altLang="ko-KR" sz="1000" u="none" strike="noStrike">
                          <a:effectLst/>
                        </a:rPr>
                        <a:t>~ 50</a:t>
                      </a:r>
                      <a:r>
                        <a:rPr lang="ko-KR" altLang="en-US" sz="1000" u="none" strike="noStrike">
                          <a:effectLst/>
                        </a:rPr>
                        <a:t>억원 미만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1873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25996894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300</a:t>
                      </a:r>
                      <a:r>
                        <a:rPr lang="ko-KR" altLang="en-US" sz="1000" u="none" strike="noStrike">
                          <a:effectLst/>
                        </a:rPr>
                        <a:t>억 </a:t>
                      </a:r>
                      <a:r>
                        <a:rPr lang="en-US" altLang="ko-KR" sz="1000" u="none" strike="noStrike">
                          <a:effectLst/>
                        </a:rPr>
                        <a:t>~ 500</a:t>
                      </a:r>
                      <a:r>
                        <a:rPr lang="ko-KR" altLang="en-US" sz="1000" u="none" strike="noStrike">
                          <a:effectLst/>
                        </a:rPr>
                        <a:t>억원 미만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1788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78673309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100</a:t>
                      </a:r>
                      <a:r>
                        <a:rPr lang="ko-KR" altLang="en-US" sz="1000" u="none" strike="noStrike">
                          <a:effectLst/>
                        </a:rPr>
                        <a:t>억 </a:t>
                      </a:r>
                      <a:r>
                        <a:rPr lang="en-US" altLang="ko-KR" sz="1000" u="none" strike="noStrike">
                          <a:effectLst/>
                        </a:rPr>
                        <a:t>~ 150</a:t>
                      </a:r>
                      <a:r>
                        <a:rPr lang="ko-KR" altLang="en-US" sz="1000" u="none" strike="noStrike">
                          <a:effectLst/>
                        </a:rPr>
                        <a:t>억원 미만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1526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8911985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200</a:t>
                      </a:r>
                      <a:r>
                        <a:rPr lang="ko-KR" altLang="en-US" sz="1000" u="none" strike="noStrike">
                          <a:effectLst/>
                        </a:rPr>
                        <a:t>억 </a:t>
                      </a:r>
                      <a:r>
                        <a:rPr lang="en-US" altLang="ko-KR" sz="1000" u="none" strike="noStrike">
                          <a:effectLst/>
                        </a:rPr>
                        <a:t>~ 300</a:t>
                      </a:r>
                      <a:r>
                        <a:rPr lang="ko-KR" altLang="en-US" sz="1000" u="none" strike="noStrike">
                          <a:effectLst/>
                        </a:rPr>
                        <a:t>억원 미만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1407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67515395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10</a:t>
                      </a:r>
                      <a:r>
                        <a:rPr lang="ko-KR" altLang="en-US" sz="1000" u="none" strike="noStrike">
                          <a:effectLst/>
                        </a:rPr>
                        <a:t>억 </a:t>
                      </a:r>
                      <a:r>
                        <a:rPr lang="en-US" altLang="ko-KR" sz="1000" u="none" strike="noStrike">
                          <a:effectLst/>
                        </a:rPr>
                        <a:t>~ 20</a:t>
                      </a:r>
                      <a:r>
                        <a:rPr lang="ko-KR" altLang="en-US" sz="1000" u="none" strike="noStrike">
                          <a:effectLst/>
                        </a:rPr>
                        <a:t>억원 미만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1010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29156550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150</a:t>
                      </a:r>
                      <a:r>
                        <a:rPr lang="ko-KR" altLang="en-US" sz="1000" u="none" strike="noStrike">
                          <a:effectLst/>
                        </a:rPr>
                        <a:t>억 </a:t>
                      </a:r>
                      <a:r>
                        <a:rPr lang="en-US" altLang="ko-KR" sz="1000" u="none" strike="noStrike">
                          <a:effectLst/>
                        </a:rPr>
                        <a:t>~ 200</a:t>
                      </a:r>
                      <a:r>
                        <a:rPr lang="ko-KR" altLang="en-US" sz="1000" u="none" strike="noStrike">
                          <a:effectLst/>
                        </a:rPr>
                        <a:t>억원 미만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977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03711137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5</a:t>
                      </a:r>
                      <a:r>
                        <a:rPr lang="ko-KR" altLang="en-US" sz="1000" u="none" strike="noStrike">
                          <a:effectLst/>
                        </a:rPr>
                        <a:t>억 </a:t>
                      </a:r>
                      <a:r>
                        <a:rPr lang="en-US" altLang="ko-KR" sz="1000" u="none" strike="noStrike">
                          <a:effectLst/>
                        </a:rPr>
                        <a:t>~ 10</a:t>
                      </a:r>
                      <a:r>
                        <a:rPr lang="ko-KR" altLang="en-US" sz="1000" u="none" strike="noStrike">
                          <a:effectLst/>
                        </a:rPr>
                        <a:t>억원 미만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735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90713989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3</a:t>
                      </a:r>
                      <a:r>
                        <a:rPr lang="ko-KR" altLang="en-US" sz="1000" u="none" strike="noStrike">
                          <a:effectLst/>
                        </a:rPr>
                        <a:t>억 </a:t>
                      </a:r>
                      <a:r>
                        <a:rPr lang="en-US" altLang="ko-KR" sz="1000" u="none" strike="noStrike">
                          <a:effectLst/>
                        </a:rPr>
                        <a:t>~ 5</a:t>
                      </a:r>
                      <a:r>
                        <a:rPr lang="ko-KR" altLang="en-US" sz="1000" u="none" strike="noStrike">
                          <a:effectLst/>
                        </a:rPr>
                        <a:t>억원 미만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460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76620434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</a:t>
                      </a:r>
                      <a:r>
                        <a:rPr lang="ko-KR" altLang="en-US" sz="1000" u="none" strike="noStrike">
                          <a:effectLst/>
                        </a:rPr>
                        <a:t>억 </a:t>
                      </a:r>
                      <a:r>
                        <a:rPr lang="en-US" altLang="ko-KR" sz="1000" u="none" strike="noStrike">
                          <a:effectLst/>
                        </a:rPr>
                        <a:t>~ 2</a:t>
                      </a:r>
                      <a:r>
                        <a:rPr lang="ko-KR" altLang="en-US" sz="1000" u="none" strike="noStrike">
                          <a:effectLst/>
                        </a:rPr>
                        <a:t>억원 미만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265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68298509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2</a:t>
                      </a:r>
                      <a:r>
                        <a:rPr lang="ko-KR" altLang="en-US" sz="1000" u="none" strike="noStrike">
                          <a:effectLst/>
                        </a:rPr>
                        <a:t>억 </a:t>
                      </a:r>
                      <a:r>
                        <a:rPr lang="en-US" altLang="ko-KR" sz="1000" u="none" strike="noStrike">
                          <a:effectLst/>
                        </a:rPr>
                        <a:t>~ 3</a:t>
                      </a:r>
                      <a:r>
                        <a:rPr lang="ko-KR" altLang="en-US" sz="1000" u="none" strike="noStrike">
                          <a:effectLst/>
                        </a:rPr>
                        <a:t>억원 미만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251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873010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4,000</a:t>
                      </a:r>
                      <a:r>
                        <a:rPr lang="ko-KR" altLang="en-US" sz="1000" u="none" strike="noStrike">
                          <a:effectLst/>
                        </a:rPr>
                        <a:t>만 </a:t>
                      </a:r>
                      <a:r>
                        <a:rPr lang="en-US" altLang="ko-KR" sz="1000" u="none" strike="noStrike">
                          <a:effectLst/>
                        </a:rPr>
                        <a:t>~ 1</a:t>
                      </a:r>
                      <a:r>
                        <a:rPr lang="ko-KR" altLang="en-US" sz="1000" u="none" strike="noStrike">
                          <a:effectLst/>
                        </a:rPr>
                        <a:t>억원 미만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192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11375669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분류불능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115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07011791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1,000</a:t>
                      </a:r>
                      <a:r>
                        <a:rPr lang="ko-KR" altLang="en-US" sz="1000" u="none" strike="noStrike">
                          <a:effectLst/>
                        </a:rPr>
                        <a:t>만 </a:t>
                      </a:r>
                      <a:r>
                        <a:rPr lang="en-US" altLang="ko-KR" sz="1000" u="none" strike="noStrike">
                          <a:effectLst/>
                        </a:rPr>
                        <a:t>~ 2,000</a:t>
                      </a:r>
                      <a:r>
                        <a:rPr lang="ko-KR" altLang="en-US" sz="1000" u="none" strike="noStrike">
                          <a:effectLst/>
                        </a:rPr>
                        <a:t>만원 미만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115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67758151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2,000</a:t>
                      </a:r>
                      <a:r>
                        <a:rPr lang="ko-KR" altLang="en-US" sz="1000" u="none" strike="noStrike">
                          <a:effectLst/>
                        </a:rPr>
                        <a:t>만 </a:t>
                      </a:r>
                      <a:r>
                        <a:rPr lang="en-US" altLang="ko-KR" sz="1000" u="none" strike="noStrike">
                          <a:effectLst/>
                        </a:rPr>
                        <a:t>~ 4,000</a:t>
                      </a:r>
                      <a:r>
                        <a:rPr lang="ko-KR" altLang="en-US" sz="1000" u="none" strike="noStrike">
                          <a:effectLst/>
                        </a:rPr>
                        <a:t>만원 미만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114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75448687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1,000</a:t>
                      </a:r>
                      <a:r>
                        <a:rPr lang="ko-KR" altLang="en-US" sz="1000" u="none" strike="noStrike">
                          <a:effectLst/>
                        </a:rPr>
                        <a:t>만원 미만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110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82695152"/>
                  </a:ext>
                </a:extLst>
              </a:tr>
            </a:tbl>
          </a:graphicData>
        </a:graphic>
      </p:graphicFrame>
      <p:graphicFrame>
        <p:nvGraphicFramePr>
          <p:cNvPr id="28" name="표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3832374"/>
              </p:ext>
            </p:extLst>
          </p:nvPr>
        </p:nvGraphicFramePr>
        <p:xfrm>
          <a:off x="6982313" y="1848618"/>
          <a:ext cx="2096452" cy="363903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61915">
                  <a:extLst>
                    <a:ext uri="{9D8B030D-6E8A-4147-A177-3AD203B41FA5}">
                      <a16:colId xmlns:a16="http://schemas.microsoft.com/office/drawing/2014/main" val="3484371429"/>
                    </a:ext>
                  </a:extLst>
                </a:gridCol>
                <a:gridCol w="534537">
                  <a:extLst>
                    <a:ext uri="{9D8B030D-6E8A-4147-A177-3AD203B41FA5}">
                      <a16:colId xmlns:a16="http://schemas.microsoft.com/office/drawing/2014/main" val="127465977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작업프로세스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</a:rPr>
                        <a:t>count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1279267766"/>
                  </a:ext>
                </a:extLst>
              </a:tr>
              <a:tr h="8196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설치작업</a:t>
                      </a:r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4125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3798403511"/>
                  </a:ext>
                </a:extLst>
              </a:tr>
              <a:tr h="8196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해체작업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2525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2723161140"/>
                  </a:ext>
                </a:extLst>
              </a:tr>
              <a:tr h="8196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이동</a:t>
                      </a:r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2521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1698231409"/>
                  </a:ext>
                </a:extLst>
              </a:tr>
              <a:tr h="8196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운반작업</a:t>
                      </a:r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2071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2860330243"/>
                  </a:ext>
                </a:extLst>
              </a:tr>
              <a:tr h="8196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기타</a:t>
                      </a:r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1846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2069094486"/>
                  </a:ext>
                </a:extLst>
              </a:tr>
              <a:tr h="8196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 err="1">
                          <a:effectLst/>
                        </a:rPr>
                        <a:t>정리작업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1550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1523651124"/>
                  </a:ext>
                </a:extLst>
              </a:tr>
              <a:tr h="8196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조립작업</a:t>
                      </a:r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1131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4029266203"/>
                  </a:ext>
                </a:extLst>
              </a:tr>
              <a:tr h="8196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형틀 및 목공</a:t>
                      </a:r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933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2374065182"/>
                  </a:ext>
                </a:extLst>
              </a:tr>
              <a:tr h="8196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타설작업</a:t>
                      </a:r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794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2618324277"/>
                  </a:ext>
                </a:extLst>
              </a:tr>
              <a:tr h="8196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마감작업</a:t>
                      </a:r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785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553403976"/>
                  </a:ext>
                </a:extLst>
              </a:tr>
              <a:tr h="784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절단작업</a:t>
                      </a:r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687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3130886747"/>
                  </a:ext>
                </a:extLst>
              </a:tr>
              <a:tr h="784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준비작업</a:t>
                      </a:r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595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2495763547"/>
                  </a:ext>
                </a:extLst>
              </a:tr>
              <a:tr h="784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설비작업</a:t>
                      </a:r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364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3403857167"/>
                  </a:ext>
                </a:extLst>
              </a:tr>
              <a:tr h="784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청소작업</a:t>
                      </a:r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303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4226971600"/>
                  </a:ext>
                </a:extLst>
              </a:tr>
              <a:tr h="784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도장작업</a:t>
                      </a:r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286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2527278703"/>
                  </a:ext>
                </a:extLst>
              </a:tr>
              <a:tr h="784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굴착작업</a:t>
                      </a:r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273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1033660489"/>
                  </a:ext>
                </a:extLst>
              </a:tr>
              <a:tr h="784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연결작업</a:t>
                      </a:r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250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1524945290"/>
                  </a:ext>
                </a:extLst>
              </a:tr>
              <a:tr h="784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상차 및 하역작업</a:t>
                      </a:r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247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2890063394"/>
                  </a:ext>
                </a:extLst>
              </a:tr>
              <a:tr h="784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용접작업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246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3955680573"/>
                  </a:ext>
                </a:extLst>
              </a:tr>
              <a:tr h="784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인양작업</a:t>
                      </a:r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235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2149507388"/>
                  </a:ext>
                </a:extLst>
              </a:tr>
              <a:tr h="784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양중작업</a:t>
                      </a:r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169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381028345"/>
                  </a:ext>
                </a:extLst>
              </a:tr>
              <a:tr h="784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확인 및 점검작업</a:t>
                      </a:r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168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606158712"/>
                  </a:ext>
                </a:extLst>
              </a:tr>
              <a:tr h="784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쌓기작업</a:t>
                      </a:r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160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1520111345"/>
                  </a:ext>
                </a:extLst>
              </a:tr>
              <a:tr h="784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매설작업</a:t>
                      </a:r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156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3042224763"/>
                  </a:ext>
                </a:extLst>
              </a:tr>
              <a:tr h="784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보수 및 교체작업</a:t>
                      </a:r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155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1914484295"/>
                  </a:ext>
                </a:extLst>
              </a:tr>
              <a:tr h="784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천공작업</a:t>
                      </a:r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149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1173298586"/>
                  </a:ext>
                </a:extLst>
              </a:tr>
              <a:tr h="784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전기작업</a:t>
                      </a:r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130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744449466"/>
                  </a:ext>
                </a:extLst>
              </a:tr>
              <a:tr h="784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부설 및 다짐작업</a:t>
                      </a:r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</a:rPr>
                        <a:t>113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2963500209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4220829"/>
              </p:ext>
            </p:extLst>
          </p:nvPr>
        </p:nvGraphicFramePr>
        <p:xfrm>
          <a:off x="9078765" y="1848618"/>
          <a:ext cx="2096452" cy="338806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61915">
                  <a:extLst>
                    <a:ext uri="{9D8B030D-6E8A-4147-A177-3AD203B41FA5}">
                      <a16:colId xmlns:a16="http://schemas.microsoft.com/office/drawing/2014/main" val="2849460282"/>
                    </a:ext>
                  </a:extLst>
                </a:gridCol>
                <a:gridCol w="534537">
                  <a:extLst>
                    <a:ext uri="{9D8B030D-6E8A-4147-A177-3AD203B41FA5}">
                      <a16:colId xmlns:a16="http://schemas.microsoft.com/office/drawing/2014/main" val="1357757977"/>
                    </a:ext>
                  </a:extLst>
                </a:gridCol>
              </a:tblGrid>
              <a:tr h="784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작업프로세스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</a:rPr>
                        <a:t>count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258424990"/>
                  </a:ext>
                </a:extLst>
              </a:tr>
              <a:tr h="784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정비작업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112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2849533557"/>
                  </a:ext>
                </a:extLst>
              </a:tr>
              <a:tr h="784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 err="1">
                          <a:effectLst/>
                        </a:rPr>
                        <a:t>반출작업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101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2490861083"/>
                  </a:ext>
                </a:extLst>
              </a:tr>
              <a:tr h="784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 err="1">
                          <a:effectLst/>
                        </a:rPr>
                        <a:t>벌목작업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96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671123475"/>
                  </a:ext>
                </a:extLst>
              </a:tr>
              <a:tr h="784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 err="1">
                          <a:effectLst/>
                        </a:rPr>
                        <a:t>항타</a:t>
                      </a:r>
                      <a:r>
                        <a:rPr lang="ko-KR" altLang="en-US" sz="800" u="none" strike="noStrike" dirty="0">
                          <a:effectLst/>
                        </a:rPr>
                        <a:t> 및 </a:t>
                      </a:r>
                      <a:r>
                        <a:rPr lang="ko-KR" altLang="en-US" sz="800" u="none" strike="noStrike" dirty="0" err="1">
                          <a:effectLst/>
                        </a:rPr>
                        <a:t>항발작업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93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2773534806"/>
                  </a:ext>
                </a:extLst>
              </a:tr>
              <a:tr h="784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 err="1">
                          <a:effectLst/>
                        </a:rPr>
                        <a:t>거치작업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81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291263107"/>
                  </a:ext>
                </a:extLst>
              </a:tr>
              <a:tr h="784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적재작업</a:t>
                      </a:r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76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2553466488"/>
                  </a:ext>
                </a:extLst>
              </a:tr>
              <a:tr h="784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옹벽</a:t>
                      </a:r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94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1290368488"/>
                  </a:ext>
                </a:extLst>
              </a:tr>
              <a:tr h="784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천공기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89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2351246057"/>
                  </a:ext>
                </a:extLst>
              </a:tr>
              <a:tr h="784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 err="1">
                          <a:effectLst/>
                        </a:rPr>
                        <a:t>작업대차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89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282966494"/>
                  </a:ext>
                </a:extLst>
              </a:tr>
              <a:tr h="784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지지대</a:t>
                      </a:r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85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1689915601"/>
                  </a:ext>
                </a:extLst>
              </a:tr>
              <a:tr h="784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 err="1">
                          <a:effectLst/>
                        </a:rPr>
                        <a:t>특수거푸집</a:t>
                      </a:r>
                      <a:r>
                        <a:rPr lang="en-US" altLang="ko-KR" sz="800" u="none" strike="noStrike" dirty="0">
                          <a:effectLst/>
                        </a:rPr>
                        <a:t>(</a:t>
                      </a:r>
                      <a:r>
                        <a:rPr lang="ko-KR" altLang="en-US" sz="800" u="none" strike="noStrike" dirty="0" err="1">
                          <a:effectLst/>
                        </a:rPr>
                        <a:t>갱폼</a:t>
                      </a:r>
                      <a:r>
                        <a:rPr lang="ko-KR" altLang="en-US" sz="800" u="none" strike="noStrike" dirty="0">
                          <a:effectLst/>
                        </a:rPr>
                        <a:t> 등</a:t>
                      </a:r>
                      <a:r>
                        <a:rPr lang="en-US" altLang="ko-KR" sz="800" u="none" strike="noStrike" dirty="0">
                          <a:effectLst/>
                        </a:rPr>
                        <a:t>)</a:t>
                      </a:r>
                      <a:endParaRPr lang="en-US" altLang="ko-KR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75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2873952233"/>
                  </a:ext>
                </a:extLst>
              </a:tr>
              <a:tr h="784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핀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72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997777048"/>
                  </a:ext>
                </a:extLst>
              </a:tr>
              <a:tr h="784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벽체</a:t>
                      </a:r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72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362686438"/>
                  </a:ext>
                </a:extLst>
              </a:tr>
              <a:tr h="784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전주</a:t>
                      </a:r>
                      <a:r>
                        <a:rPr lang="en-US" altLang="ko-KR" sz="800" u="none" strike="noStrike" dirty="0">
                          <a:effectLst/>
                        </a:rPr>
                        <a:t>, </a:t>
                      </a:r>
                      <a:r>
                        <a:rPr lang="ko-KR" altLang="en-US" sz="800" u="none" strike="noStrike" dirty="0">
                          <a:effectLst/>
                        </a:rPr>
                        <a:t>전선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71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1148892751"/>
                  </a:ext>
                </a:extLst>
              </a:tr>
              <a:tr h="784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콘크리트믹서트럭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71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3762527679"/>
                  </a:ext>
                </a:extLst>
              </a:tr>
              <a:tr h="784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 err="1">
                          <a:effectLst/>
                        </a:rPr>
                        <a:t>띠장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68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727878932"/>
                  </a:ext>
                </a:extLst>
              </a:tr>
              <a:tr h="784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 err="1">
                          <a:effectLst/>
                        </a:rPr>
                        <a:t>지하매설물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67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2811540899"/>
                  </a:ext>
                </a:extLst>
              </a:tr>
              <a:tr h="784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 err="1">
                          <a:effectLst/>
                        </a:rPr>
                        <a:t>절토사면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65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4234693898"/>
                  </a:ext>
                </a:extLst>
              </a:tr>
              <a:tr h="784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 err="1">
                          <a:effectLst/>
                        </a:rPr>
                        <a:t>비산물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</a:rPr>
                        <a:t>64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1513501945"/>
                  </a:ext>
                </a:extLst>
              </a:tr>
              <a:tr h="784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경사면</a:t>
                      </a:r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64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1257971147"/>
                  </a:ext>
                </a:extLst>
              </a:tr>
              <a:tr h="784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버팀보</a:t>
                      </a:r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</a:rPr>
                        <a:t>57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1415857872"/>
                  </a:ext>
                </a:extLst>
              </a:tr>
              <a:tr h="784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천정패널</a:t>
                      </a:r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</a:rPr>
                        <a:t>57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4030197665"/>
                  </a:ext>
                </a:extLst>
              </a:tr>
              <a:tr h="784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개구부</a:t>
                      </a:r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</a:rPr>
                        <a:t>55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2544324095"/>
                  </a:ext>
                </a:extLst>
              </a:tr>
              <a:tr h="784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덕트</a:t>
                      </a:r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</a:rPr>
                        <a:t>55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1766345679"/>
                  </a:ext>
                </a:extLst>
              </a:tr>
              <a:tr h="784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버팀대</a:t>
                      </a:r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</a:rPr>
                        <a:t>52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2718733075"/>
                  </a:ext>
                </a:extLst>
              </a:tr>
              <a:tr h="784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와이어로프</a:t>
                      </a:r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</a:rPr>
                        <a:t>51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41800563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95894540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 advClick="0" advTm="1000">
        <p159:morph option="byObject"/>
      </p:transition>
    </mc:Choice>
    <mc:Fallback>
      <p:transition spd="slow" advClick="0" advTm="100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9D65BF-6060-DF5C-BE3F-59B65B4130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E1D0F2F-1946-1961-586D-A1591EE91709}"/>
              </a:ext>
            </a:extLst>
          </p:cNvPr>
          <p:cNvSpPr txBox="1"/>
          <p:nvPr/>
        </p:nvSpPr>
        <p:spPr>
          <a:xfrm>
            <a:off x="339536" y="1264666"/>
            <a:ext cx="15953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범주형 변수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92F0D85-5472-B788-EB2A-6313D13791B1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910F27A0-4A7B-6A4A-B889-E573696BA82F}"/>
              </a:ext>
            </a:extLst>
          </p:cNvPr>
          <p:cNvGrpSpPr/>
          <p:nvPr/>
        </p:nvGrpSpPr>
        <p:grpSpPr>
          <a:xfrm>
            <a:off x="0" y="0"/>
            <a:ext cx="12192000" cy="1107559"/>
            <a:chOff x="0" y="0"/>
            <a:chExt cx="12192000" cy="1107559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AC703699-D480-CA2D-6921-301EECB7FDE6}"/>
                </a:ext>
              </a:extLst>
            </p:cNvPr>
            <p:cNvGrpSpPr/>
            <p:nvPr/>
          </p:nvGrpSpPr>
          <p:grpSpPr>
            <a:xfrm>
              <a:off x="0" y="0"/>
              <a:ext cx="12192000" cy="1083429"/>
              <a:chOff x="0" y="0"/>
              <a:chExt cx="12192000" cy="1083429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9CECFADD-7BF3-6870-8044-78A9A47AAB9D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107696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7EF8E6AD-09EF-5127-549A-00184A72E2C6}"/>
                  </a:ext>
                </a:extLst>
              </p:cNvPr>
              <p:cNvSpPr/>
              <p:nvPr/>
            </p:nvSpPr>
            <p:spPr>
              <a:xfrm>
                <a:off x="457200" y="266700"/>
                <a:ext cx="609599" cy="810259"/>
              </a:xfrm>
              <a:prstGeom prst="rect">
                <a:avLst/>
              </a:prstGeom>
              <a:solidFill>
                <a:srgbClr val="FFBD3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r"/>
                <a:endParaRPr lang="ko-KR" altLang="en-US" sz="3200" b="1" dirty="0">
                  <a:solidFill>
                    <a:srgbClr val="30404F"/>
                  </a:solidFill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90F7403-1727-4AF3-8812-9FA2504A5F13}"/>
                  </a:ext>
                </a:extLst>
              </p:cNvPr>
              <p:cNvSpPr txBox="1"/>
              <p:nvPr/>
            </p:nvSpPr>
            <p:spPr>
              <a:xfrm>
                <a:off x="1066800" y="560209"/>
                <a:ext cx="700578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800" b="1" spc="-300" dirty="0">
                    <a:solidFill>
                      <a:schemeClr val="bg1"/>
                    </a:solidFill>
                  </a:rPr>
                  <a:t>데이터 분석 </a:t>
                </a:r>
                <a:r>
                  <a:rPr lang="en-US" altLang="ko-KR" sz="2800" b="1" spc="-300" dirty="0">
                    <a:solidFill>
                      <a:schemeClr val="bg1"/>
                    </a:solidFill>
                  </a:rPr>
                  <a:t>– </a:t>
                </a:r>
                <a:r>
                  <a:rPr lang="ko-KR" altLang="en-US" sz="2800" b="1" spc="-300" dirty="0" err="1">
                    <a:solidFill>
                      <a:schemeClr val="bg1"/>
                    </a:solidFill>
                  </a:rPr>
                  <a:t>기초통계량</a:t>
                </a:r>
                <a:endParaRPr lang="ko-KR" altLang="en-US" sz="2800" b="1" spc="-3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D7304B6-2C64-665B-B074-32D80A5A870E}"/>
                  </a:ext>
                </a:extLst>
              </p:cNvPr>
              <p:cNvSpPr txBox="1"/>
              <p:nvPr/>
            </p:nvSpPr>
            <p:spPr>
              <a:xfrm>
                <a:off x="1066799" y="245785"/>
                <a:ext cx="50292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b="1" spc="-300" dirty="0">
                    <a:solidFill>
                      <a:schemeClr val="bg1"/>
                    </a:solidFill>
                  </a:rPr>
                  <a:t>연구 방법</a:t>
                </a:r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19D36E4-4F54-637B-63C7-10093E7855F2}"/>
                </a:ext>
              </a:extLst>
            </p:cNvPr>
            <p:cNvSpPr txBox="1"/>
            <p:nvPr/>
          </p:nvSpPr>
          <p:spPr>
            <a:xfrm>
              <a:off x="350980" y="584339"/>
              <a:ext cx="7850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spc="-300" dirty="0">
                  <a:solidFill>
                    <a:srgbClr val="30404F"/>
                  </a:solidFill>
                </a:rPr>
                <a:t>2-4</a:t>
              </a:r>
              <a:endParaRPr lang="ko-KR" altLang="en-US" sz="2800" b="1" spc="-300" dirty="0">
                <a:solidFill>
                  <a:srgbClr val="30404F"/>
                </a:solidFill>
              </a:endParaRPr>
            </a:p>
          </p:txBody>
        </p:sp>
      </p:grp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8582871"/>
              </p:ext>
            </p:extLst>
          </p:nvPr>
        </p:nvGraphicFramePr>
        <p:xfrm>
          <a:off x="457200" y="1883438"/>
          <a:ext cx="1511300" cy="219075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64564">
                  <a:extLst>
                    <a:ext uri="{9D8B030D-6E8A-4147-A177-3AD203B41FA5}">
                      <a16:colId xmlns:a16="http://schemas.microsoft.com/office/drawing/2014/main" val="3932940516"/>
                    </a:ext>
                  </a:extLst>
                </a:gridCol>
                <a:gridCol w="446736">
                  <a:extLst>
                    <a:ext uri="{9D8B030D-6E8A-4147-A177-3AD203B41FA5}">
                      <a16:colId xmlns:a16="http://schemas.microsoft.com/office/drawing/2014/main" val="1293407700"/>
                    </a:ext>
                  </a:extLst>
                </a:gridCol>
              </a:tblGrid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 err="1">
                          <a:effectLst/>
                        </a:rPr>
                        <a:t>사고객체</a:t>
                      </a:r>
                      <a:r>
                        <a:rPr lang="en-US" altLang="ko-KR" sz="1000" u="none" strike="noStrike" dirty="0">
                          <a:effectLst/>
                        </a:rPr>
                        <a:t>_</a:t>
                      </a:r>
                      <a:r>
                        <a:rPr lang="ko-KR" altLang="en-US" sz="1000" u="none" strike="noStrike" dirty="0" err="1">
                          <a:effectLst/>
                        </a:rPr>
                        <a:t>대분류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count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68176833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가시설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 dirty="0">
                          <a:effectLst/>
                        </a:rPr>
                        <a:t>6643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16622657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기타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5152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53305667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건설자재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4568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65240334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건설공구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2468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45006510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건설기계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1846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99620550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부재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978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89165383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시설물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968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64041170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토사 및 암반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540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21620930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질병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 dirty="0">
                          <a:effectLst/>
                        </a:rPr>
                        <a:t>363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38665098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2679551"/>
              </p:ext>
            </p:extLst>
          </p:nvPr>
        </p:nvGraphicFramePr>
        <p:xfrm>
          <a:off x="2135333" y="1584002"/>
          <a:ext cx="3301596" cy="351355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618007">
                  <a:extLst>
                    <a:ext uri="{9D8B030D-6E8A-4147-A177-3AD203B41FA5}">
                      <a16:colId xmlns:a16="http://schemas.microsoft.com/office/drawing/2014/main" val="2397993658"/>
                    </a:ext>
                  </a:extLst>
                </a:gridCol>
                <a:gridCol w="683589">
                  <a:extLst>
                    <a:ext uri="{9D8B030D-6E8A-4147-A177-3AD203B41FA5}">
                      <a16:colId xmlns:a16="http://schemas.microsoft.com/office/drawing/2014/main" val="1685335792"/>
                    </a:ext>
                  </a:extLst>
                </a:gridCol>
              </a:tblGrid>
              <a:tr h="8196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 err="1">
                          <a:effectLst/>
                        </a:rPr>
                        <a:t>사고객체</a:t>
                      </a:r>
                      <a:r>
                        <a:rPr lang="en-US" altLang="ko-KR" sz="800" u="none" strike="noStrike" dirty="0">
                          <a:effectLst/>
                        </a:rPr>
                        <a:t>_</a:t>
                      </a:r>
                      <a:r>
                        <a:rPr lang="ko-KR" altLang="en-US" sz="800" u="none" strike="noStrike" dirty="0">
                          <a:effectLst/>
                        </a:rPr>
                        <a:t>중분류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</a:rPr>
                        <a:t>count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291360138"/>
                  </a:ext>
                </a:extLst>
              </a:tr>
              <a:tr h="8196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기타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5477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1776869456"/>
                  </a:ext>
                </a:extLst>
              </a:tr>
              <a:tr h="8196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자재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2783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948332049"/>
                  </a:ext>
                </a:extLst>
              </a:tr>
              <a:tr h="8196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 err="1">
                          <a:effectLst/>
                        </a:rPr>
                        <a:t>공구류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2008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2884657649"/>
                  </a:ext>
                </a:extLst>
              </a:tr>
              <a:tr h="8196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거푸집</a:t>
                      </a:r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1844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2435052580"/>
                  </a:ext>
                </a:extLst>
              </a:tr>
              <a:tr h="8196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비계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1366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4011106071"/>
                  </a:ext>
                </a:extLst>
              </a:tr>
              <a:tr h="8196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철근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1024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82389816"/>
                  </a:ext>
                </a:extLst>
              </a:tr>
              <a:tr h="8196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건물</a:t>
                      </a:r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799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1477745954"/>
                  </a:ext>
                </a:extLst>
              </a:tr>
              <a:tr h="8196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 err="1">
                          <a:effectLst/>
                        </a:rPr>
                        <a:t>작업발판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758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528440857"/>
                  </a:ext>
                </a:extLst>
              </a:tr>
              <a:tr h="8196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기타 가시설</a:t>
                      </a:r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552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2493525598"/>
                  </a:ext>
                </a:extLst>
              </a:tr>
              <a:tr h="8196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흙막이가시설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449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3446946254"/>
                  </a:ext>
                </a:extLst>
              </a:tr>
              <a:tr h="784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굴착기</a:t>
                      </a:r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446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139747924"/>
                  </a:ext>
                </a:extLst>
              </a:tr>
              <a:tr h="784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사다리</a:t>
                      </a:r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</a:rPr>
                        <a:t>445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2601237295"/>
                  </a:ext>
                </a:extLst>
              </a:tr>
              <a:tr h="784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시스템동바리</a:t>
                      </a:r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432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931960206"/>
                  </a:ext>
                </a:extLst>
              </a:tr>
              <a:tr h="784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질병</a:t>
                      </a:r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</a:rPr>
                        <a:t>363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1056286449"/>
                  </a:ext>
                </a:extLst>
              </a:tr>
              <a:tr h="784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 err="1">
                          <a:effectLst/>
                        </a:rPr>
                        <a:t>철골부재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319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539498266"/>
                  </a:ext>
                </a:extLst>
              </a:tr>
              <a:tr h="784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강관동바리</a:t>
                      </a:r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</a:rPr>
                        <a:t>251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1861499073"/>
                  </a:ext>
                </a:extLst>
              </a:tr>
              <a:tr h="784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안전시설물</a:t>
                      </a:r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</a:rPr>
                        <a:t>223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629841678"/>
                  </a:ext>
                </a:extLst>
              </a:tr>
              <a:tr h="784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기중기</a:t>
                      </a:r>
                      <a:r>
                        <a:rPr lang="en-US" altLang="ko-KR" sz="800" u="none" strike="noStrike">
                          <a:effectLst/>
                        </a:rPr>
                        <a:t>(</a:t>
                      </a:r>
                      <a:r>
                        <a:rPr lang="ko-KR" altLang="en-US" sz="800" u="none" strike="noStrike">
                          <a:effectLst/>
                        </a:rPr>
                        <a:t>이동식크레인 등</a:t>
                      </a:r>
                      <a:r>
                        <a:rPr lang="en-US" altLang="ko-KR" sz="800" u="none" strike="noStrike">
                          <a:effectLst/>
                        </a:rPr>
                        <a:t>)</a:t>
                      </a:r>
                      <a:endParaRPr lang="en-US" altLang="ko-KR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</a:rPr>
                        <a:t>216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1468115641"/>
                  </a:ext>
                </a:extLst>
              </a:tr>
              <a:tr h="784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슬래브</a:t>
                      </a:r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</a:rPr>
                        <a:t>202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3495871013"/>
                  </a:ext>
                </a:extLst>
              </a:tr>
              <a:tr h="784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배관</a:t>
                      </a:r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</a:rPr>
                        <a:t>200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1257413298"/>
                  </a:ext>
                </a:extLst>
              </a:tr>
              <a:tr h="784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고소작업차</a:t>
                      </a:r>
                      <a:r>
                        <a:rPr lang="en-US" altLang="ko-KR" sz="800" u="none" strike="noStrike">
                          <a:effectLst/>
                        </a:rPr>
                        <a:t>(</a:t>
                      </a:r>
                      <a:r>
                        <a:rPr lang="ko-KR" altLang="en-US" sz="800" u="none" strike="noStrike">
                          <a:effectLst/>
                        </a:rPr>
                        <a:t>고소작업대 등</a:t>
                      </a:r>
                      <a:r>
                        <a:rPr lang="en-US" altLang="ko-KR" sz="800" u="none" strike="noStrike">
                          <a:effectLst/>
                        </a:rPr>
                        <a:t>)</a:t>
                      </a:r>
                      <a:endParaRPr lang="en-US" altLang="ko-KR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</a:rPr>
                        <a:t>195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1136936742"/>
                  </a:ext>
                </a:extLst>
              </a:tr>
              <a:tr h="784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차량</a:t>
                      </a:r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</a:rPr>
                        <a:t>182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796499948"/>
                  </a:ext>
                </a:extLst>
              </a:tr>
              <a:tr h="784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가설계단</a:t>
                      </a:r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</a:rPr>
                        <a:t>181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3671998051"/>
                  </a:ext>
                </a:extLst>
              </a:tr>
              <a:tr h="784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덤프트럭</a:t>
                      </a:r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161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263973559"/>
                  </a:ext>
                </a:extLst>
              </a:tr>
              <a:tr h="784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데크플레이트</a:t>
                      </a:r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</a:rPr>
                        <a:t>160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526290967"/>
                  </a:ext>
                </a:extLst>
              </a:tr>
              <a:tr h="784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지반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149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2704861315"/>
                  </a:ext>
                </a:extLst>
              </a:tr>
              <a:tr h="784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타워크레인</a:t>
                      </a:r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</a:rPr>
                        <a:t>139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2024496916"/>
                  </a:ext>
                </a:extLst>
              </a:tr>
            </a:tbl>
          </a:graphicData>
        </a:graphic>
      </p:graphicFrame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9375666"/>
              </p:ext>
            </p:extLst>
          </p:nvPr>
        </p:nvGraphicFramePr>
        <p:xfrm>
          <a:off x="8768225" y="1586907"/>
          <a:ext cx="1448117" cy="435134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01454">
                  <a:extLst>
                    <a:ext uri="{9D8B030D-6E8A-4147-A177-3AD203B41FA5}">
                      <a16:colId xmlns:a16="http://schemas.microsoft.com/office/drawing/2014/main" val="2785700427"/>
                    </a:ext>
                  </a:extLst>
                </a:gridCol>
                <a:gridCol w="346663">
                  <a:extLst>
                    <a:ext uri="{9D8B030D-6E8A-4147-A177-3AD203B41FA5}">
                      <a16:colId xmlns:a16="http://schemas.microsoft.com/office/drawing/2014/main" val="2952730221"/>
                    </a:ext>
                  </a:extLst>
                </a:gridCol>
              </a:tblGrid>
              <a:tr h="11815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장소</a:t>
                      </a:r>
                      <a:r>
                        <a:rPr lang="en-US" altLang="ko-KR" sz="700" u="none" strike="noStrike">
                          <a:effectLst/>
                        </a:rPr>
                        <a:t>_</a:t>
                      </a:r>
                      <a:r>
                        <a:rPr lang="ko-KR" altLang="en-US" sz="700" u="none" strike="noStrike">
                          <a:effectLst/>
                        </a:rPr>
                        <a:t>대분류</a:t>
                      </a:r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37" marR="5137" marT="513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count</a:t>
                      </a:r>
                      <a:endParaRPr 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37" marR="5137" marT="5137" marB="0" anchor="ctr"/>
                </a:tc>
                <a:extLst>
                  <a:ext uri="{0D108BD9-81ED-4DB2-BD59-A6C34878D82A}">
                    <a16:rowId xmlns:a16="http://schemas.microsoft.com/office/drawing/2014/main" val="4167771340"/>
                  </a:ext>
                </a:extLst>
              </a:tr>
              <a:tr h="11815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 dirty="0">
                          <a:effectLst/>
                        </a:rPr>
                        <a:t>공동주택</a:t>
                      </a:r>
                      <a:endParaRPr lang="ko-KR" altLang="en-US" sz="7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37" marR="5137" marT="513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7027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37" marR="5137" marT="5137" marB="0" anchor="ctr"/>
                </a:tc>
                <a:extLst>
                  <a:ext uri="{0D108BD9-81ED-4DB2-BD59-A6C34878D82A}">
                    <a16:rowId xmlns:a16="http://schemas.microsoft.com/office/drawing/2014/main" val="801383831"/>
                  </a:ext>
                </a:extLst>
              </a:tr>
              <a:tr h="11815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기타</a:t>
                      </a:r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37" marR="5137" marT="513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2481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37" marR="5137" marT="5137" marB="0" anchor="ctr"/>
                </a:tc>
                <a:extLst>
                  <a:ext uri="{0D108BD9-81ED-4DB2-BD59-A6C34878D82A}">
                    <a16:rowId xmlns:a16="http://schemas.microsoft.com/office/drawing/2014/main" val="397892107"/>
                  </a:ext>
                </a:extLst>
              </a:tr>
              <a:tr h="11815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공장</a:t>
                      </a:r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37" marR="5137" marT="513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1920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37" marR="5137" marT="5137" marB="0" anchor="ctr"/>
                </a:tc>
                <a:extLst>
                  <a:ext uri="{0D108BD9-81ED-4DB2-BD59-A6C34878D82A}">
                    <a16:rowId xmlns:a16="http://schemas.microsoft.com/office/drawing/2014/main" val="3119817949"/>
                  </a:ext>
                </a:extLst>
              </a:tr>
              <a:tr h="11815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업무시설</a:t>
                      </a:r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37" marR="5137" marT="513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1776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37" marR="5137" marT="5137" marB="0" anchor="ctr"/>
                </a:tc>
                <a:extLst>
                  <a:ext uri="{0D108BD9-81ED-4DB2-BD59-A6C34878D82A}">
                    <a16:rowId xmlns:a16="http://schemas.microsoft.com/office/drawing/2014/main" val="3626533431"/>
                  </a:ext>
                </a:extLst>
              </a:tr>
              <a:tr h="11815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교육연구시설</a:t>
                      </a:r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37" marR="5137" marT="513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1492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37" marR="5137" marT="5137" marB="0" anchor="ctr"/>
                </a:tc>
                <a:extLst>
                  <a:ext uri="{0D108BD9-81ED-4DB2-BD59-A6C34878D82A}">
                    <a16:rowId xmlns:a16="http://schemas.microsoft.com/office/drawing/2014/main" val="3243172774"/>
                  </a:ext>
                </a:extLst>
              </a:tr>
              <a:tr h="11815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근린생활시설</a:t>
                      </a:r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37" marR="5137" marT="513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1424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37" marR="5137" marT="5137" marB="0" anchor="ctr"/>
                </a:tc>
                <a:extLst>
                  <a:ext uri="{0D108BD9-81ED-4DB2-BD59-A6C34878D82A}">
                    <a16:rowId xmlns:a16="http://schemas.microsoft.com/office/drawing/2014/main" val="1474868075"/>
                  </a:ext>
                </a:extLst>
              </a:tr>
              <a:tr h="11815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도로</a:t>
                      </a:r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37" marR="5137" marT="513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917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37" marR="5137" marT="5137" marB="0" anchor="ctr"/>
                </a:tc>
                <a:extLst>
                  <a:ext uri="{0D108BD9-81ED-4DB2-BD59-A6C34878D82A}">
                    <a16:rowId xmlns:a16="http://schemas.microsoft.com/office/drawing/2014/main" val="108797296"/>
                  </a:ext>
                </a:extLst>
              </a:tr>
              <a:tr h="11815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창고시설</a:t>
                      </a:r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37" marR="5137" marT="513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723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37" marR="5137" marT="5137" marB="0" anchor="ctr"/>
                </a:tc>
                <a:extLst>
                  <a:ext uri="{0D108BD9-81ED-4DB2-BD59-A6C34878D82A}">
                    <a16:rowId xmlns:a16="http://schemas.microsoft.com/office/drawing/2014/main" val="2918943277"/>
                  </a:ext>
                </a:extLst>
              </a:tr>
              <a:tr h="11815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하수도</a:t>
                      </a:r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37" marR="5137" marT="513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563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37" marR="5137" marT="5137" marB="0" anchor="ctr"/>
                </a:tc>
                <a:extLst>
                  <a:ext uri="{0D108BD9-81ED-4DB2-BD59-A6C34878D82A}">
                    <a16:rowId xmlns:a16="http://schemas.microsoft.com/office/drawing/2014/main" val="3069761828"/>
                  </a:ext>
                </a:extLst>
              </a:tr>
              <a:tr h="11815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부지조성</a:t>
                      </a:r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37" marR="5137" marT="513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484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37" marR="5137" marT="5137" marB="0" anchor="ctr"/>
                </a:tc>
                <a:extLst>
                  <a:ext uri="{0D108BD9-81ED-4DB2-BD59-A6C34878D82A}">
                    <a16:rowId xmlns:a16="http://schemas.microsoft.com/office/drawing/2014/main" val="2754321202"/>
                  </a:ext>
                </a:extLst>
              </a:tr>
              <a:tr h="11302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문화및집회시설</a:t>
                      </a:r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37" marR="5137" marT="513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453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37" marR="5137" marT="5137" marB="0" anchor="ctr"/>
                </a:tc>
                <a:extLst>
                  <a:ext uri="{0D108BD9-81ED-4DB2-BD59-A6C34878D82A}">
                    <a16:rowId xmlns:a16="http://schemas.microsoft.com/office/drawing/2014/main" val="1466403551"/>
                  </a:ext>
                </a:extLst>
              </a:tr>
              <a:tr h="11302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상수도</a:t>
                      </a:r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37" marR="5137" marT="513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382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37" marR="5137" marT="5137" marB="0" anchor="ctr"/>
                </a:tc>
                <a:extLst>
                  <a:ext uri="{0D108BD9-81ED-4DB2-BD59-A6C34878D82A}">
                    <a16:rowId xmlns:a16="http://schemas.microsoft.com/office/drawing/2014/main" val="416246628"/>
                  </a:ext>
                </a:extLst>
              </a:tr>
              <a:tr h="11302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숙박시설</a:t>
                      </a:r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37" marR="5137" marT="513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347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37" marR="5137" marT="5137" marB="0" anchor="ctr"/>
                </a:tc>
                <a:extLst>
                  <a:ext uri="{0D108BD9-81ED-4DB2-BD59-A6C34878D82A}">
                    <a16:rowId xmlns:a16="http://schemas.microsoft.com/office/drawing/2014/main" val="1525723679"/>
                  </a:ext>
                </a:extLst>
              </a:tr>
              <a:tr h="11302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도로교량</a:t>
                      </a:r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37" marR="5137" marT="513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340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37" marR="5137" marT="5137" marB="0" anchor="ctr"/>
                </a:tc>
                <a:extLst>
                  <a:ext uri="{0D108BD9-81ED-4DB2-BD59-A6C34878D82A}">
                    <a16:rowId xmlns:a16="http://schemas.microsoft.com/office/drawing/2014/main" val="4208209171"/>
                  </a:ext>
                </a:extLst>
              </a:tr>
              <a:tr h="11302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단독주택</a:t>
                      </a:r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37" marR="5137" marT="513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300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37" marR="5137" marT="5137" marB="0" anchor="ctr"/>
                </a:tc>
                <a:extLst>
                  <a:ext uri="{0D108BD9-81ED-4DB2-BD59-A6C34878D82A}">
                    <a16:rowId xmlns:a16="http://schemas.microsoft.com/office/drawing/2014/main" val="2665342926"/>
                  </a:ext>
                </a:extLst>
              </a:tr>
              <a:tr h="11302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운동시설</a:t>
                      </a:r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37" marR="5137" marT="513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243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37" marR="5137" marT="5137" marB="0" anchor="ctr"/>
                </a:tc>
                <a:extLst>
                  <a:ext uri="{0D108BD9-81ED-4DB2-BD59-A6C34878D82A}">
                    <a16:rowId xmlns:a16="http://schemas.microsoft.com/office/drawing/2014/main" val="1294195815"/>
                  </a:ext>
                </a:extLst>
              </a:tr>
              <a:tr h="11302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의료시설</a:t>
                      </a:r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37" marR="5137" marT="513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231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37" marR="5137" marT="5137" marB="0" anchor="ctr"/>
                </a:tc>
                <a:extLst>
                  <a:ext uri="{0D108BD9-81ED-4DB2-BD59-A6C34878D82A}">
                    <a16:rowId xmlns:a16="http://schemas.microsoft.com/office/drawing/2014/main" val="3670985248"/>
                  </a:ext>
                </a:extLst>
              </a:tr>
              <a:tr h="11302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교정및군사시설</a:t>
                      </a:r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37" marR="5137" marT="513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228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37" marR="5137" marT="5137" marB="0" anchor="ctr"/>
                </a:tc>
                <a:extLst>
                  <a:ext uri="{0D108BD9-81ED-4DB2-BD59-A6C34878D82A}">
                    <a16:rowId xmlns:a16="http://schemas.microsoft.com/office/drawing/2014/main" val="3626269290"/>
                  </a:ext>
                </a:extLst>
              </a:tr>
              <a:tr h="11302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자동차관련시설</a:t>
                      </a:r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37" marR="5137" marT="513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196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37" marR="5137" marT="5137" marB="0" anchor="ctr"/>
                </a:tc>
                <a:extLst>
                  <a:ext uri="{0D108BD9-81ED-4DB2-BD59-A6C34878D82A}">
                    <a16:rowId xmlns:a16="http://schemas.microsoft.com/office/drawing/2014/main" val="2898474381"/>
                  </a:ext>
                </a:extLst>
              </a:tr>
              <a:tr h="11302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노유자시설</a:t>
                      </a:r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37" marR="5137" marT="513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186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37" marR="5137" marT="5137" marB="0" anchor="ctr"/>
                </a:tc>
                <a:extLst>
                  <a:ext uri="{0D108BD9-81ED-4DB2-BD59-A6C34878D82A}">
                    <a16:rowId xmlns:a16="http://schemas.microsoft.com/office/drawing/2014/main" val="551474100"/>
                  </a:ext>
                </a:extLst>
              </a:tr>
              <a:tr h="11302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판매시설</a:t>
                      </a:r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37" marR="5137" marT="513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178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37" marR="5137" marT="5137" marB="0" anchor="ctr"/>
                </a:tc>
                <a:extLst>
                  <a:ext uri="{0D108BD9-81ED-4DB2-BD59-A6C34878D82A}">
                    <a16:rowId xmlns:a16="http://schemas.microsoft.com/office/drawing/2014/main" val="2549179534"/>
                  </a:ext>
                </a:extLst>
              </a:tr>
              <a:tr h="11302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석유화학공장</a:t>
                      </a:r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37" marR="5137" marT="513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163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37" marR="5137" marT="5137" marB="0" anchor="ctr"/>
                </a:tc>
                <a:extLst>
                  <a:ext uri="{0D108BD9-81ED-4DB2-BD59-A6C34878D82A}">
                    <a16:rowId xmlns:a16="http://schemas.microsoft.com/office/drawing/2014/main" val="3864099235"/>
                  </a:ext>
                </a:extLst>
              </a:tr>
              <a:tr h="11302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지하철</a:t>
                      </a:r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37" marR="5137" marT="513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156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37" marR="5137" marT="5137" marB="0" anchor="ctr"/>
                </a:tc>
                <a:extLst>
                  <a:ext uri="{0D108BD9-81ED-4DB2-BD59-A6C34878D82A}">
                    <a16:rowId xmlns:a16="http://schemas.microsoft.com/office/drawing/2014/main" val="4096080231"/>
                  </a:ext>
                </a:extLst>
              </a:tr>
              <a:tr h="11302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도로터널</a:t>
                      </a:r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37" marR="5137" marT="513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155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37" marR="5137" marT="5137" marB="0" anchor="ctr"/>
                </a:tc>
                <a:extLst>
                  <a:ext uri="{0D108BD9-81ED-4DB2-BD59-A6C34878D82A}">
                    <a16:rowId xmlns:a16="http://schemas.microsoft.com/office/drawing/2014/main" val="2986431868"/>
                  </a:ext>
                </a:extLst>
              </a:tr>
              <a:tr h="11302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종교시설</a:t>
                      </a:r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37" marR="5137" marT="513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148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37" marR="5137" marT="5137" marB="0" anchor="ctr"/>
                </a:tc>
                <a:extLst>
                  <a:ext uri="{0D108BD9-81ED-4DB2-BD59-A6C34878D82A}">
                    <a16:rowId xmlns:a16="http://schemas.microsoft.com/office/drawing/2014/main" val="3566598643"/>
                  </a:ext>
                </a:extLst>
              </a:tr>
              <a:tr h="11302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철도터널</a:t>
                      </a:r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37" marR="5137" marT="513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144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37" marR="5137" marT="5137" marB="0" anchor="ctr"/>
                </a:tc>
                <a:extLst>
                  <a:ext uri="{0D108BD9-81ED-4DB2-BD59-A6C34878D82A}">
                    <a16:rowId xmlns:a16="http://schemas.microsoft.com/office/drawing/2014/main" val="2133076125"/>
                  </a:ext>
                </a:extLst>
              </a:tr>
              <a:tr h="11302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운수시설</a:t>
                      </a:r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37" marR="5137" marT="513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143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37" marR="5137" marT="5137" marB="0" anchor="ctr"/>
                </a:tc>
                <a:extLst>
                  <a:ext uri="{0D108BD9-81ED-4DB2-BD59-A6C34878D82A}">
                    <a16:rowId xmlns:a16="http://schemas.microsoft.com/office/drawing/2014/main" val="1662660650"/>
                  </a:ext>
                </a:extLst>
              </a:tr>
              <a:tr h="11302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제방</a:t>
                      </a:r>
                      <a:r>
                        <a:rPr lang="en-US" altLang="ko-KR" sz="700" u="none" strike="noStrike">
                          <a:effectLst/>
                        </a:rPr>
                        <a:t>(</a:t>
                      </a:r>
                      <a:r>
                        <a:rPr lang="ko-KR" altLang="en-US" sz="700" u="none" strike="noStrike">
                          <a:effectLst/>
                        </a:rPr>
                        <a:t>통관</a:t>
                      </a:r>
                      <a:r>
                        <a:rPr lang="en-US" altLang="ko-KR" sz="700" u="none" strike="noStrike">
                          <a:effectLst/>
                        </a:rPr>
                        <a:t>/</a:t>
                      </a:r>
                      <a:r>
                        <a:rPr lang="ko-KR" altLang="en-US" sz="700" u="none" strike="noStrike">
                          <a:effectLst/>
                        </a:rPr>
                        <a:t>호안</a:t>
                      </a:r>
                      <a:r>
                        <a:rPr lang="en-US" altLang="ko-KR" sz="700" u="none" strike="noStrike">
                          <a:effectLst/>
                        </a:rPr>
                        <a:t>)</a:t>
                      </a:r>
                      <a:endParaRPr lang="en-US" altLang="ko-KR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37" marR="5137" marT="513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109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37" marR="5137" marT="5137" marB="0" anchor="ctr"/>
                </a:tc>
                <a:extLst>
                  <a:ext uri="{0D108BD9-81ED-4DB2-BD59-A6C34878D82A}">
                    <a16:rowId xmlns:a16="http://schemas.microsoft.com/office/drawing/2014/main" val="2372389158"/>
                  </a:ext>
                </a:extLst>
              </a:tr>
              <a:tr h="11302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옹벽</a:t>
                      </a:r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37" marR="5137" marT="513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105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37" marR="5137" marT="5137" marB="0" anchor="ctr"/>
                </a:tc>
                <a:extLst>
                  <a:ext uri="{0D108BD9-81ED-4DB2-BD59-A6C34878D82A}">
                    <a16:rowId xmlns:a16="http://schemas.microsoft.com/office/drawing/2014/main" val="4198624557"/>
                  </a:ext>
                </a:extLst>
              </a:tr>
              <a:tr h="11302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일반및고속철도</a:t>
                      </a:r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37" marR="5137" marT="513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89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37" marR="5137" marT="5137" marB="0" anchor="ctr"/>
                </a:tc>
                <a:extLst>
                  <a:ext uri="{0D108BD9-81ED-4DB2-BD59-A6C34878D82A}">
                    <a16:rowId xmlns:a16="http://schemas.microsoft.com/office/drawing/2014/main" val="3254899149"/>
                  </a:ext>
                </a:extLst>
              </a:tr>
              <a:tr h="11302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하수처리시설</a:t>
                      </a:r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37" marR="5137" marT="513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88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37" marR="5137" marT="5137" marB="0" anchor="ctr"/>
                </a:tc>
                <a:extLst>
                  <a:ext uri="{0D108BD9-81ED-4DB2-BD59-A6C34878D82A}">
                    <a16:rowId xmlns:a16="http://schemas.microsoft.com/office/drawing/2014/main" val="2188939668"/>
                  </a:ext>
                </a:extLst>
              </a:tr>
              <a:tr h="11302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방파제</a:t>
                      </a:r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37" marR="5137" marT="513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64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37" marR="5137" marT="5137" marB="0" anchor="ctr"/>
                </a:tc>
                <a:extLst>
                  <a:ext uri="{0D108BD9-81ED-4DB2-BD59-A6C34878D82A}">
                    <a16:rowId xmlns:a16="http://schemas.microsoft.com/office/drawing/2014/main" val="1943432214"/>
                  </a:ext>
                </a:extLst>
              </a:tr>
              <a:tr h="11302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방송통신시설</a:t>
                      </a:r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37" marR="5137" marT="513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63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37" marR="5137" marT="5137" marB="0" anchor="ctr"/>
                </a:tc>
                <a:extLst>
                  <a:ext uri="{0D108BD9-81ED-4DB2-BD59-A6C34878D82A}">
                    <a16:rowId xmlns:a16="http://schemas.microsoft.com/office/drawing/2014/main" val="458690500"/>
                  </a:ext>
                </a:extLst>
              </a:tr>
              <a:tr h="11302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절토사면</a:t>
                      </a:r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37" marR="5137" marT="513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61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37" marR="5137" marT="5137" marB="0" anchor="ctr"/>
                </a:tc>
                <a:extLst>
                  <a:ext uri="{0D108BD9-81ED-4DB2-BD59-A6C34878D82A}">
                    <a16:rowId xmlns:a16="http://schemas.microsoft.com/office/drawing/2014/main" val="947536464"/>
                  </a:ext>
                </a:extLst>
              </a:tr>
              <a:tr h="11302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관개수로</a:t>
                      </a:r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37" marR="5137" marT="513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50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37" marR="5137" marT="5137" marB="0" anchor="ctr"/>
                </a:tc>
                <a:extLst>
                  <a:ext uri="{0D108BD9-81ED-4DB2-BD59-A6C34878D82A}">
                    <a16:rowId xmlns:a16="http://schemas.microsoft.com/office/drawing/2014/main" val="407823669"/>
                  </a:ext>
                </a:extLst>
              </a:tr>
              <a:tr h="11302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위험물저장및처리시설</a:t>
                      </a:r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37" marR="5137" marT="513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49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37" marR="5137" marT="5137" marB="0" anchor="ctr"/>
                </a:tc>
                <a:extLst>
                  <a:ext uri="{0D108BD9-81ED-4DB2-BD59-A6C34878D82A}">
                    <a16:rowId xmlns:a16="http://schemas.microsoft.com/office/drawing/2014/main" val="1828651796"/>
                  </a:ext>
                </a:extLst>
              </a:tr>
              <a:tr h="11302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계류시설</a:t>
                      </a:r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37" marR="5137" marT="513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 dirty="0">
                          <a:effectLst/>
                        </a:rPr>
                        <a:t>48</a:t>
                      </a:r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37" marR="5137" marT="5137" marB="0" anchor="ctr"/>
                </a:tc>
                <a:extLst>
                  <a:ext uri="{0D108BD9-81ED-4DB2-BD59-A6C34878D82A}">
                    <a16:rowId xmlns:a16="http://schemas.microsoft.com/office/drawing/2014/main" val="479427987"/>
                  </a:ext>
                </a:extLst>
              </a:tr>
            </a:tbl>
          </a:graphicData>
        </a:graphic>
      </p:graphicFrame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2929339"/>
              </p:ext>
            </p:extLst>
          </p:nvPr>
        </p:nvGraphicFramePr>
        <p:xfrm>
          <a:off x="10355350" y="1586907"/>
          <a:ext cx="1473200" cy="15335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88875">
                  <a:extLst>
                    <a:ext uri="{9D8B030D-6E8A-4147-A177-3AD203B41FA5}">
                      <a16:colId xmlns:a16="http://schemas.microsoft.com/office/drawing/2014/main" val="1195617740"/>
                    </a:ext>
                  </a:extLst>
                </a:gridCol>
                <a:gridCol w="684325">
                  <a:extLst>
                    <a:ext uri="{9D8B030D-6E8A-4147-A177-3AD203B41FA5}">
                      <a16:colId xmlns:a16="http://schemas.microsoft.com/office/drawing/2014/main" val="3160182044"/>
                    </a:ext>
                  </a:extLst>
                </a:gridCol>
              </a:tblGrid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장소</a:t>
                      </a:r>
                      <a:r>
                        <a:rPr lang="en-US" altLang="ko-KR" sz="1000" u="none" strike="noStrike">
                          <a:effectLst/>
                        </a:rPr>
                        <a:t>_</a:t>
                      </a:r>
                      <a:r>
                        <a:rPr lang="ko-KR" altLang="en-US" sz="1000" u="none" strike="noStrike">
                          <a:effectLst/>
                        </a:rPr>
                        <a:t>중분류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count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05963465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내부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10552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44323780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외부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6467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13924439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기타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4874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66376554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 err="1">
                          <a:effectLst/>
                        </a:rPr>
                        <a:t>인접주변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999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74147312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외벽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365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62185315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지붕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269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00817516"/>
                  </a:ext>
                </a:extLst>
              </a:tr>
            </a:tbl>
          </a:graphicData>
        </a:graphic>
      </p:graphicFrame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5234762"/>
              </p:ext>
            </p:extLst>
          </p:nvPr>
        </p:nvGraphicFramePr>
        <p:xfrm>
          <a:off x="10355350" y="3263179"/>
          <a:ext cx="1473200" cy="24098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88875">
                  <a:extLst>
                    <a:ext uri="{9D8B030D-6E8A-4147-A177-3AD203B41FA5}">
                      <a16:colId xmlns:a16="http://schemas.microsoft.com/office/drawing/2014/main" val="1761359702"/>
                    </a:ext>
                  </a:extLst>
                </a:gridCol>
                <a:gridCol w="684325">
                  <a:extLst>
                    <a:ext uri="{9D8B030D-6E8A-4147-A177-3AD203B41FA5}">
                      <a16:colId xmlns:a16="http://schemas.microsoft.com/office/drawing/2014/main" val="3463431675"/>
                    </a:ext>
                  </a:extLst>
                </a:gridCol>
              </a:tblGrid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부위</a:t>
                      </a:r>
                      <a:r>
                        <a:rPr lang="en-US" altLang="ko-KR" sz="1000" u="none" strike="noStrike">
                          <a:effectLst/>
                        </a:rPr>
                        <a:t>_</a:t>
                      </a:r>
                      <a:r>
                        <a:rPr lang="ko-KR" altLang="en-US" sz="1000" u="none" strike="noStrike">
                          <a:effectLst/>
                        </a:rPr>
                        <a:t>중분류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count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07912530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바닥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7371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99185319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기타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6542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08488420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상부</a:t>
                      </a:r>
                      <a:r>
                        <a:rPr lang="en-US" altLang="ko-KR" sz="1000" u="none" strike="noStrike">
                          <a:effectLst/>
                        </a:rPr>
                        <a:t>(</a:t>
                      </a:r>
                      <a:r>
                        <a:rPr lang="ko-KR" altLang="en-US" sz="1000" u="none" strike="noStrike">
                          <a:effectLst/>
                        </a:rPr>
                        <a:t>위</a:t>
                      </a:r>
                      <a:r>
                        <a:rPr lang="en-US" altLang="ko-KR" sz="1000" u="none" strike="noStrike">
                          <a:effectLst/>
                        </a:rPr>
                        <a:t>)</a:t>
                      </a:r>
                      <a:endParaRPr lang="en-US" altLang="ko-KR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3801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899307586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하부</a:t>
                      </a:r>
                      <a:r>
                        <a:rPr lang="en-US" altLang="ko-KR" sz="1000" u="none" strike="noStrike">
                          <a:effectLst/>
                        </a:rPr>
                        <a:t>(</a:t>
                      </a:r>
                      <a:r>
                        <a:rPr lang="ko-KR" altLang="en-US" sz="1000" u="none" strike="noStrike">
                          <a:effectLst/>
                        </a:rPr>
                        <a:t>아래</a:t>
                      </a:r>
                      <a:r>
                        <a:rPr lang="en-US" altLang="ko-KR" sz="1000" u="none" strike="noStrike">
                          <a:effectLst/>
                        </a:rPr>
                        <a:t>)</a:t>
                      </a:r>
                      <a:endParaRPr lang="en-US" altLang="ko-KR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1333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629002261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옆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1302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42040532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지하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1255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35363782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고소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937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52545747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앞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693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87561183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뒤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219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42705332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계단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73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36380426"/>
                  </a:ext>
                </a:extLst>
              </a:tr>
            </a:tbl>
          </a:graphicData>
        </a:graphic>
      </p:graphicFrame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4472828"/>
              </p:ext>
            </p:extLst>
          </p:nvPr>
        </p:nvGraphicFramePr>
        <p:xfrm>
          <a:off x="5403274" y="1590471"/>
          <a:ext cx="3301596" cy="351355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618007">
                  <a:extLst>
                    <a:ext uri="{9D8B030D-6E8A-4147-A177-3AD203B41FA5}">
                      <a16:colId xmlns:a16="http://schemas.microsoft.com/office/drawing/2014/main" val="3469339782"/>
                    </a:ext>
                  </a:extLst>
                </a:gridCol>
                <a:gridCol w="683589">
                  <a:extLst>
                    <a:ext uri="{9D8B030D-6E8A-4147-A177-3AD203B41FA5}">
                      <a16:colId xmlns:a16="http://schemas.microsoft.com/office/drawing/2014/main" val="2076303462"/>
                    </a:ext>
                  </a:extLst>
                </a:gridCol>
              </a:tblGrid>
              <a:tr h="784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 err="1">
                          <a:effectLst/>
                        </a:rPr>
                        <a:t>사고객체</a:t>
                      </a:r>
                      <a:r>
                        <a:rPr lang="en-US" altLang="ko-KR" sz="800" u="none" strike="noStrike" dirty="0">
                          <a:effectLst/>
                        </a:rPr>
                        <a:t>_</a:t>
                      </a:r>
                      <a:r>
                        <a:rPr lang="ko-KR" altLang="en-US" sz="800" u="none" strike="noStrike" dirty="0">
                          <a:effectLst/>
                        </a:rPr>
                        <a:t>중분류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</a:rPr>
                        <a:t>count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3135150516"/>
                  </a:ext>
                </a:extLst>
              </a:tr>
              <a:tr h="784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 err="1">
                          <a:effectLst/>
                        </a:rPr>
                        <a:t>항타</a:t>
                      </a:r>
                      <a:r>
                        <a:rPr lang="ko-KR" altLang="en-US" sz="800" u="none" strike="noStrike" dirty="0">
                          <a:effectLst/>
                        </a:rPr>
                        <a:t> 및 </a:t>
                      </a:r>
                      <a:r>
                        <a:rPr lang="ko-KR" altLang="en-US" sz="800" u="none" strike="noStrike" dirty="0" err="1">
                          <a:effectLst/>
                        </a:rPr>
                        <a:t>항발기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</a:rPr>
                        <a:t>136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1677016380"/>
                  </a:ext>
                </a:extLst>
              </a:tr>
              <a:tr h="784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파이프서포트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</a:rPr>
                        <a:t>133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2364418570"/>
                  </a:ext>
                </a:extLst>
              </a:tr>
              <a:tr h="784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굴착사면</a:t>
                      </a:r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</a:rPr>
                        <a:t>133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3628920313"/>
                  </a:ext>
                </a:extLst>
              </a:tr>
              <a:tr h="784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지게차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</a:rPr>
                        <a:t>113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4105285641"/>
                  </a:ext>
                </a:extLst>
              </a:tr>
              <a:tr h="784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창호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</a:rPr>
                        <a:t>111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1595998586"/>
                  </a:ext>
                </a:extLst>
              </a:tr>
              <a:tr h="784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건설폐기물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</a:rPr>
                        <a:t>106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4162266787"/>
                  </a:ext>
                </a:extLst>
              </a:tr>
              <a:tr h="784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콘크리트펌프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</a:rPr>
                        <a:t>97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3963976203"/>
                  </a:ext>
                </a:extLst>
              </a:tr>
              <a:tr h="784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옹벽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</a:rPr>
                        <a:t>94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2569761614"/>
                  </a:ext>
                </a:extLst>
              </a:tr>
              <a:tr h="784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천공기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89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2857277182"/>
                  </a:ext>
                </a:extLst>
              </a:tr>
              <a:tr h="784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 err="1">
                          <a:effectLst/>
                        </a:rPr>
                        <a:t>작업대차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89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3484468961"/>
                  </a:ext>
                </a:extLst>
              </a:tr>
              <a:tr h="784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지지대</a:t>
                      </a:r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</a:rPr>
                        <a:t>85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3342989328"/>
                  </a:ext>
                </a:extLst>
              </a:tr>
              <a:tr h="784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특수거푸집</a:t>
                      </a:r>
                      <a:r>
                        <a:rPr lang="en-US" altLang="ko-KR" sz="800" u="none" strike="noStrike">
                          <a:effectLst/>
                        </a:rPr>
                        <a:t>(</a:t>
                      </a:r>
                      <a:r>
                        <a:rPr lang="ko-KR" altLang="en-US" sz="800" u="none" strike="noStrike">
                          <a:effectLst/>
                        </a:rPr>
                        <a:t>갱폼 등</a:t>
                      </a:r>
                      <a:r>
                        <a:rPr lang="en-US" altLang="ko-KR" sz="800" u="none" strike="noStrike">
                          <a:effectLst/>
                        </a:rPr>
                        <a:t>)</a:t>
                      </a:r>
                      <a:endParaRPr lang="en-US" altLang="ko-KR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</a:rPr>
                        <a:t>75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1955870181"/>
                  </a:ext>
                </a:extLst>
              </a:tr>
              <a:tr h="784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핀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</a:rPr>
                        <a:t>72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3332555494"/>
                  </a:ext>
                </a:extLst>
              </a:tr>
              <a:tr h="784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벽체</a:t>
                      </a:r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72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2959625446"/>
                  </a:ext>
                </a:extLst>
              </a:tr>
              <a:tr h="784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전주</a:t>
                      </a:r>
                      <a:r>
                        <a:rPr lang="en-US" altLang="ko-KR" sz="800" u="none" strike="noStrike" dirty="0">
                          <a:effectLst/>
                        </a:rPr>
                        <a:t>, </a:t>
                      </a:r>
                      <a:r>
                        <a:rPr lang="ko-KR" altLang="en-US" sz="800" u="none" strike="noStrike" dirty="0">
                          <a:effectLst/>
                        </a:rPr>
                        <a:t>전선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71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4013057615"/>
                  </a:ext>
                </a:extLst>
              </a:tr>
              <a:tr h="784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콘크리트믹서트럭</a:t>
                      </a:r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</a:rPr>
                        <a:t>71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810239733"/>
                  </a:ext>
                </a:extLst>
              </a:tr>
              <a:tr h="784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 err="1">
                          <a:effectLst/>
                        </a:rPr>
                        <a:t>띠장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68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4064527066"/>
                  </a:ext>
                </a:extLst>
              </a:tr>
              <a:tr h="784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 err="1">
                          <a:effectLst/>
                        </a:rPr>
                        <a:t>지하매설물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67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3870561637"/>
                  </a:ext>
                </a:extLst>
              </a:tr>
              <a:tr h="784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 err="1">
                          <a:effectLst/>
                        </a:rPr>
                        <a:t>절토사면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</a:rPr>
                        <a:t>65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652467634"/>
                  </a:ext>
                </a:extLst>
              </a:tr>
              <a:tr h="784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비산물</a:t>
                      </a:r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</a:rPr>
                        <a:t>64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604322005"/>
                  </a:ext>
                </a:extLst>
              </a:tr>
              <a:tr h="784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경사면</a:t>
                      </a:r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</a:rPr>
                        <a:t>64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534717415"/>
                  </a:ext>
                </a:extLst>
              </a:tr>
              <a:tr h="784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버팀보</a:t>
                      </a:r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</a:rPr>
                        <a:t>57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388778011"/>
                  </a:ext>
                </a:extLst>
              </a:tr>
              <a:tr h="784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천정패널</a:t>
                      </a:r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</a:rPr>
                        <a:t>57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4069322444"/>
                  </a:ext>
                </a:extLst>
              </a:tr>
              <a:tr h="784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개구부</a:t>
                      </a:r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</a:rPr>
                        <a:t>55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2208630254"/>
                  </a:ext>
                </a:extLst>
              </a:tr>
              <a:tr h="784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덕트</a:t>
                      </a:r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</a:rPr>
                        <a:t>55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3746150950"/>
                  </a:ext>
                </a:extLst>
              </a:tr>
              <a:tr h="784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버팀대</a:t>
                      </a:r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</a:rPr>
                        <a:t>52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3883465954"/>
                  </a:ext>
                </a:extLst>
              </a:tr>
              <a:tr h="784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와이어로프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</a:rPr>
                        <a:t>51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2587084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34616697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 advClick="0" advTm="1000">
        <p159:morph option="byObject"/>
      </p:transition>
    </mc:Choice>
    <mc:Fallback>
      <p:transition spd="slow" advClick="0" advTm="100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9D65BF-6060-DF5C-BE3F-59B65B4130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E1D0F2F-1946-1961-586D-A1591EE91709}"/>
              </a:ext>
            </a:extLst>
          </p:cNvPr>
          <p:cNvSpPr txBox="1"/>
          <p:nvPr/>
        </p:nvSpPr>
        <p:spPr>
          <a:xfrm>
            <a:off x="339536" y="1264666"/>
            <a:ext cx="2550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단일 모델 성능 측정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92F0D85-5472-B788-EB2A-6313D13791B1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DEBF861-EDAF-1BA2-9E15-553808EECCB7}"/>
              </a:ext>
            </a:extLst>
          </p:cNvPr>
          <p:cNvSpPr txBox="1"/>
          <p:nvPr/>
        </p:nvSpPr>
        <p:spPr>
          <a:xfrm>
            <a:off x="132079" y="1854295"/>
            <a:ext cx="6155526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en-US" altLang="ko-KR" sz="1400" dirty="0" err="1">
                <a:latin typeface="+mj-ea"/>
                <a:ea typeface="+mj-ea"/>
              </a:rPr>
              <a:t>RandomForest</a:t>
            </a:r>
            <a:r>
              <a:rPr lang="en-US" altLang="ko-KR" sz="1400" dirty="0">
                <a:latin typeface="+mj-ea"/>
                <a:ea typeface="+mj-ea"/>
              </a:rPr>
              <a:t>, </a:t>
            </a:r>
            <a:r>
              <a:rPr lang="en-US" altLang="ko-KR" sz="1400" dirty="0" err="1">
                <a:latin typeface="+mj-ea"/>
                <a:ea typeface="+mj-ea"/>
              </a:rPr>
              <a:t>XGBoost</a:t>
            </a:r>
            <a:r>
              <a:rPr lang="en-US" altLang="ko-KR" sz="1400" dirty="0">
                <a:latin typeface="+mj-ea"/>
                <a:ea typeface="+mj-ea"/>
              </a:rPr>
              <a:t>,</a:t>
            </a:r>
            <a:r>
              <a:rPr lang="ko-KR" altLang="en-US" sz="1400" dirty="0">
                <a:latin typeface="+mj-ea"/>
                <a:ea typeface="+mj-ea"/>
              </a:rPr>
              <a:t> </a:t>
            </a:r>
            <a:r>
              <a:rPr lang="en-US" altLang="ko-KR" sz="1400" dirty="0" err="1">
                <a:latin typeface="+mj-ea"/>
                <a:ea typeface="+mj-ea"/>
              </a:rPr>
              <a:t>LightGBM</a:t>
            </a:r>
            <a:r>
              <a:rPr lang="en-US" altLang="ko-KR" sz="1400" dirty="0">
                <a:latin typeface="+mj-ea"/>
                <a:ea typeface="+mj-ea"/>
              </a:rPr>
              <a:t>,</a:t>
            </a:r>
            <a:r>
              <a:rPr lang="ko-KR" altLang="en-US" sz="1400" dirty="0">
                <a:latin typeface="+mj-ea"/>
                <a:ea typeface="+mj-ea"/>
              </a:rPr>
              <a:t> </a:t>
            </a:r>
            <a:r>
              <a:rPr lang="en-US" altLang="ko-KR" sz="1400" dirty="0" err="1">
                <a:latin typeface="+mj-ea"/>
                <a:ea typeface="+mj-ea"/>
              </a:rPr>
              <a:t>CatBoost</a:t>
            </a:r>
            <a:r>
              <a:rPr lang="en-US" altLang="ko-KR" sz="1400" dirty="0">
                <a:latin typeface="+mj-ea"/>
                <a:ea typeface="+mj-ea"/>
              </a:rPr>
              <a:t> </a:t>
            </a:r>
            <a:r>
              <a:rPr lang="ko-KR" altLang="en-US" sz="1400" dirty="0">
                <a:latin typeface="+mj-ea"/>
                <a:ea typeface="+mj-ea"/>
              </a:rPr>
              <a:t>총 </a:t>
            </a:r>
            <a:r>
              <a:rPr lang="en-US" altLang="ko-KR" sz="1400" dirty="0">
                <a:latin typeface="+mj-ea"/>
                <a:ea typeface="+mj-ea"/>
              </a:rPr>
              <a:t>4</a:t>
            </a:r>
            <a:r>
              <a:rPr lang="ko-KR" altLang="en-US" sz="1400" dirty="0">
                <a:latin typeface="+mj-ea"/>
                <a:ea typeface="+mj-ea"/>
              </a:rPr>
              <a:t>종의 모델을 대상으로 학습 및 성능 평가 진행</a:t>
            </a:r>
            <a:endParaRPr lang="en-US" altLang="ko-KR" sz="1400" dirty="0">
              <a:latin typeface="+mj-ea"/>
              <a:ea typeface="+mj-ea"/>
            </a:endParaRPr>
          </a:p>
          <a:p>
            <a:pPr marL="228600" indent="-228600">
              <a:buFont typeface="+mj-lt"/>
              <a:buAutoNum type="arabicPeriod"/>
            </a:pPr>
            <a:endParaRPr lang="en-US" altLang="ko-KR" sz="1400" dirty="0">
              <a:latin typeface="+mj-ea"/>
              <a:ea typeface="+mj-ea"/>
            </a:endParaRPr>
          </a:p>
          <a:p>
            <a:pPr marL="228600" indent="-228600">
              <a:buFont typeface="+mj-lt"/>
              <a:buAutoNum type="arabicPeriod"/>
            </a:pPr>
            <a:r>
              <a:rPr lang="ko-KR" altLang="en-US" sz="1400" dirty="0">
                <a:latin typeface="+mj-ea"/>
                <a:ea typeface="+mj-ea"/>
              </a:rPr>
              <a:t>각 모델은 </a:t>
            </a:r>
            <a:r>
              <a:rPr lang="en-US" altLang="ko-KR" sz="1400" dirty="0" err="1">
                <a:latin typeface="+mj-ea"/>
                <a:ea typeface="+mj-ea"/>
              </a:rPr>
              <a:t>GridsearchCV</a:t>
            </a:r>
            <a:r>
              <a:rPr lang="ko-KR" altLang="en-US" sz="1400" dirty="0">
                <a:latin typeface="+mj-ea"/>
                <a:ea typeface="+mj-ea"/>
              </a:rPr>
              <a:t>를 사용한 </a:t>
            </a:r>
            <a:r>
              <a:rPr lang="ko-KR" altLang="en-US" sz="1400" dirty="0" err="1">
                <a:latin typeface="+mj-ea"/>
                <a:ea typeface="+mj-ea"/>
              </a:rPr>
              <a:t>하이퍼파라미터</a:t>
            </a:r>
            <a:r>
              <a:rPr lang="ko-KR" altLang="en-US" sz="1400" dirty="0">
                <a:latin typeface="+mj-ea"/>
                <a:ea typeface="+mj-ea"/>
              </a:rPr>
              <a:t> 튜닝을 진행</a:t>
            </a:r>
            <a:r>
              <a:rPr lang="en-US" altLang="ko-KR" sz="1400" dirty="0">
                <a:latin typeface="+mj-ea"/>
                <a:ea typeface="+mj-ea"/>
              </a:rPr>
              <a:t>, cv = 10</a:t>
            </a:r>
            <a:r>
              <a:rPr lang="ko-KR" altLang="en-US" sz="1400" dirty="0">
                <a:latin typeface="+mj-ea"/>
                <a:ea typeface="+mj-ea"/>
              </a:rPr>
              <a:t>으로 각 모델 성능 교차검증을 진행함</a:t>
            </a:r>
            <a:endParaRPr lang="en-US" altLang="ko-KR" sz="1400" dirty="0">
              <a:latin typeface="+mj-ea"/>
              <a:ea typeface="+mj-ea"/>
            </a:endParaRPr>
          </a:p>
          <a:p>
            <a:pPr marL="228600" indent="-228600">
              <a:buFont typeface="+mj-lt"/>
              <a:buAutoNum type="arabicPeriod"/>
            </a:pPr>
            <a:endParaRPr lang="en-US" altLang="ko-KR" sz="1400" dirty="0">
              <a:latin typeface="+mj-ea"/>
              <a:ea typeface="+mj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j-ea"/>
                <a:ea typeface="+mj-ea"/>
              </a:rPr>
              <a:t>모델의 </a:t>
            </a:r>
            <a:r>
              <a:rPr lang="ko-KR" altLang="en-US" sz="1400" dirty="0" err="1">
                <a:latin typeface="+mj-ea"/>
                <a:ea typeface="+mj-ea"/>
              </a:rPr>
              <a:t>하이퍼파라미터</a:t>
            </a:r>
            <a:r>
              <a:rPr lang="ko-KR" altLang="en-US" sz="1400" dirty="0">
                <a:latin typeface="+mj-ea"/>
                <a:ea typeface="+mj-ea"/>
              </a:rPr>
              <a:t> 튜닝 </a:t>
            </a:r>
            <a:r>
              <a:rPr lang="en-US" altLang="ko-KR" sz="1400" dirty="0">
                <a:latin typeface="+mj-ea"/>
                <a:ea typeface="+mj-ea"/>
              </a:rPr>
              <a:t>: </a:t>
            </a:r>
            <a:r>
              <a:rPr lang="en-US" altLang="ko-KR" sz="1400" dirty="0" err="1">
                <a:latin typeface="+mj-ea"/>
                <a:ea typeface="+mj-ea"/>
              </a:rPr>
              <a:t>GridsearchCV</a:t>
            </a:r>
            <a:r>
              <a:rPr lang="ko-KR" altLang="en-US" sz="1400" dirty="0">
                <a:latin typeface="+mj-ea"/>
                <a:ea typeface="+mj-ea"/>
              </a:rPr>
              <a:t>를 활용한 </a:t>
            </a:r>
            <a:r>
              <a:rPr lang="ko-KR" altLang="en-US" sz="1400" dirty="0" err="1">
                <a:latin typeface="+mj-ea"/>
                <a:ea typeface="+mj-ea"/>
              </a:rPr>
              <a:t>하이퍼파라미터별</a:t>
            </a:r>
            <a:r>
              <a:rPr lang="ko-KR" altLang="en-US" sz="1400" dirty="0">
                <a:latin typeface="+mj-ea"/>
                <a:ea typeface="+mj-ea"/>
              </a:rPr>
              <a:t> 성능 탐색</a:t>
            </a:r>
            <a:endParaRPr lang="en-US" altLang="ko-KR" sz="1400" dirty="0">
              <a:latin typeface="+mj-ea"/>
              <a:ea typeface="+mj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+mj-ea"/>
                <a:ea typeface="+mj-ea"/>
              </a:rPr>
              <a:t>Cross validation</a:t>
            </a:r>
            <a:r>
              <a:rPr lang="ko-KR" altLang="en-US" sz="1400" dirty="0">
                <a:latin typeface="+mj-ea"/>
                <a:ea typeface="+mj-ea"/>
              </a:rPr>
              <a:t>으로 </a:t>
            </a:r>
            <a:r>
              <a:rPr lang="en-US" altLang="ko-KR" sz="1400" dirty="0">
                <a:latin typeface="+mj-ea"/>
                <a:ea typeface="+mj-ea"/>
              </a:rPr>
              <a:t>10</a:t>
            </a:r>
            <a:r>
              <a:rPr lang="ko-KR" altLang="en-US" sz="1400" dirty="0">
                <a:latin typeface="+mj-ea"/>
                <a:ea typeface="+mj-ea"/>
              </a:rPr>
              <a:t>분할 </a:t>
            </a:r>
            <a:r>
              <a:rPr lang="en-US" altLang="ko-KR" sz="1400" dirty="0">
                <a:latin typeface="+mj-ea"/>
                <a:ea typeface="+mj-ea"/>
              </a:rPr>
              <a:t>k-fold</a:t>
            </a:r>
            <a:r>
              <a:rPr lang="ko-KR" altLang="en-US" sz="1400" dirty="0">
                <a:latin typeface="+mj-ea"/>
                <a:ea typeface="+mj-ea"/>
              </a:rPr>
              <a:t>를 수행하여 </a:t>
            </a:r>
            <a:r>
              <a:rPr lang="ko-KR" altLang="en-US" sz="1400" dirty="0" err="1">
                <a:latin typeface="+mj-ea"/>
                <a:ea typeface="+mj-ea"/>
              </a:rPr>
              <a:t>과적합</a:t>
            </a:r>
            <a:r>
              <a:rPr lang="ko-KR" altLang="en-US" sz="1400" dirty="0">
                <a:latin typeface="+mj-ea"/>
                <a:ea typeface="+mj-ea"/>
              </a:rPr>
              <a:t> 방지</a:t>
            </a:r>
            <a:endParaRPr lang="en-US" altLang="ko-KR" sz="1400" dirty="0">
              <a:latin typeface="+mj-ea"/>
              <a:ea typeface="+mj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j-ea"/>
                <a:ea typeface="+mj-ea"/>
              </a:rPr>
              <a:t>성능 평가 지표는 정확도</a:t>
            </a:r>
            <a:r>
              <a:rPr lang="en-US" altLang="ko-KR" sz="1400" dirty="0">
                <a:latin typeface="+mj-ea"/>
                <a:ea typeface="+mj-ea"/>
              </a:rPr>
              <a:t>(Accuracy)</a:t>
            </a:r>
            <a:r>
              <a:rPr lang="ko-KR" altLang="en-US" sz="1400" dirty="0">
                <a:latin typeface="+mj-ea"/>
                <a:ea typeface="+mj-ea"/>
              </a:rPr>
              <a:t>를 사용</a:t>
            </a:r>
            <a:endParaRPr lang="en-US" altLang="ko-KR" sz="1400" dirty="0">
              <a:latin typeface="+mj-ea"/>
              <a:ea typeface="+mj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+mj-ea"/>
                <a:ea typeface="+mj-ea"/>
              </a:rPr>
              <a:t>Validation set</a:t>
            </a:r>
            <a:r>
              <a:rPr lang="ko-KR" altLang="en-US" sz="1400" dirty="0">
                <a:latin typeface="+mj-ea"/>
                <a:ea typeface="+mj-ea"/>
              </a:rPr>
              <a:t>의 </a:t>
            </a:r>
            <a:r>
              <a:rPr lang="en-US" altLang="ko-KR" sz="1400" dirty="0" err="1">
                <a:latin typeface="+mj-ea"/>
                <a:ea typeface="+mj-ea"/>
              </a:rPr>
              <a:t>Acuuracy</a:t>
            </a:r>
            <a:r>
              <a:rPr lang="ko-KR" altLang="en-US" sz="1400" dirty="0">
                <a:latin typeface="+mj-ea"/>
                <a:ea typeface="+mj-ea"/>
              </a:rPr>
              <a:t>를 평가 기준으로 선택하되 </a:t>
            </a:r>
            <a:r>
              <a:rPr lang="en-US" altLang="ko-KR" sz="1400" dirty="0">
                <a:latin typeface="+mj-ea"/>
                <a:ea typeface="+mj-ea"/>
              </a:rPr>
              <a:t>Train set</a:t>
            </a:r>
            <a:r>
              <a:rPr lang="ko-KR" altLang="en-US" sz="1400" dirty="0">
                <a:latin typeface="+mj-ea"/>
                <a:ea typeface="+mj-ea"/>
              </a:rPr>
              <a:t>의 </a:t>
            </a:r>
            <a:r>
              <a:rPr lang="en-US" altLang="ko-KR" sz="1400" dirty="0">
                <a:latin typeface="+mj-ea"/>
                <a:ea typeface="+mj-ea"/>
              </a:rPr>
              <a:t>Accuracy</a:t>
            </a:r>
            <a:r>
              <a:rPr lang="ko-KR" altLang="en-US" sz="1400" dirty="0">
                <a:latin typeface="+mj-ea"/>
                <a:ea typeface="+mj-ea"/>
              </a:rPr>
              <a:t>를 </a:t>
            </a:r>
            <a:r>
              <a:rPr lang="ko-KR" altLang="en-US" sz="1400" dirty="0" err="1">
                <a:latin typeface="+mj-ea"/>
                <a:ea typeface="+mj-ea"/>
              </a:rPr>
              <a:t>과적합</a:t>
            </a:r>
            <a:r>
              <a:rPr lang="ko-KR" altLang="en-US" sz="1400" dirty="0">
                <a:latin typeface="+mj-ea"/>
                <a:ea typeface="+mj-ea"/>
              </a:rPr>
              <a:t> 판별에 참고함</a:t>
            </a:r>
            <a:endParaRPr lang="en-US" altLang="ko-KR" sz="1400" dirty="0">
              <a:latin typeface="+mj-ea"/>
              <a:ea typeface="+mj-ea"/>
            </a:endParaRPr>
          </a:p>
          <a:p>
            <a:pPr lvl="1"/>
            <a:endParaRPr lang="en-US" altLang="ko-KR" sz="1400" dirty="0">
              <a:latin typeface="+mj-ea"/>
              <a:ea typeface="+mj-ea"/>
            </a:endParaRPr>
          </a:p>
          <a:p>
            <a:pPr marL="228600" indent="-228600">
              <a:buFont typeface="+mj-lt"/>
              <a:buAutoNum type="arabicPeriod"/>
            </a:pPr>
            <a:r>
              <a:rPr lang="ko-KR" altLang="en-US" sz="1400" dirty="0">
                <a:latin typeface="+mj-ea"/>
                <a:ea typeface="+mj-ea"/>
              </a:rPr>
              <a:t>개별 모델 훈련 결과 </a:t>
            </a:r>
            <a:r>
              <a:rPr lang="en-US" altLang="ko-KR" sz="1400" dirty="0" err="1">
                <a:latin typeface="+mj-ea"/>
                <a:ea typeface="+mj-ea"/>
              </a:rPr>
              <a:t>XGBoost</a:t>
            </a:r>
            <a:r>
              <a:rPr lang="ko-KR" altLang="en-US" sz="1400" dirty="0">
                <a:latin typeface="+mj-ea"/>
                <a:ea typeface="+mj-ea"/>
              </a:rPr>
              <a:t>에서 가장 우수한 성능을 확인함</a:t>
            </a:r>
            <a:r>
              <a:rPr lang="en-US" altLang="ko-KR" sz="1400" dirty="0">
                <a:latin typeface="+mj-ea"/>
                <a:ea typeface="+mj-ea"/>
              </a:rPr>
              <a:t>, </a:t>
            </a:r>
            <a:r>
              <a:rPr lang="en-US" altLang="ko-KR" sz="1400" dirty="0" err="1">
                <a:latin typeface="+mj-ea"/>
                <a:ea typeface="+mj-ea"/>
              </a:rPr>
              <a:t>RandomForest</a:t>
            </a:r>
            <a:r>
              <a:rPr lang="en-US" altLang="ko-KR" sz="1400" dirty="0">
                <a:latin typeface="+mj-ea"/>
                <a:ea typeface="+mj-ea"/>
              </a:rPr>
              <a:t> </a:t>
            </a:r>
            <a:r>
              <a:rPr lang="ko-KR" altLang="en-US" sz="1400" dirty="0">
                <a:latin typeface="+mj-ea"/>
                <a:ea typeface="+mj-ea"/>
              </a:rPr>
              <a:t>모델의 경우 훈련 데이터에 대한 과대적합이 발생</a:t>
            </a:r>
            <a:endParaRPr lang="en-US" altLang="ko-KR" sz="1400" dirty="0">
              <a:latin typeface="+mj-ea"/>
              <a:ea typeface="+mj-ea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25A5EAB-3FAD-7F40-330F-4BA22AE581CB}"/>
              </a:ext>
            </a:extLst>
          </p:cNvPr>
          <p:cNvGrpSpPr/>
          <p:nvPr/>
        </p:nvGrpSpPr>
        <p:grpSpPr>
          <a:xfrm>
            <a:off x="0" y="0"/>
            <a:ext cx="12192000" cy="1107559"/>
            <a:chOff x="0" y="0"/>
            <a:chExt cx="12192000" cy="1107559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569F899B-E8A4-60DF-67B5-39FFE4C95C79}"/>
                </a:ext>
              </a:extLst>
            </p:cNvPr>
            <p:cNvGrpSpPr/>
            <p:nvPr/>
          </p:nvGrpSpPr>
          <p:grpSpPr>
            <a:xfrm>
              <a:off x="0" y="0"/>
              <a:ext cx="12192000" cy="1083429"/>
              <a:chOff x="0" y="0"/>
              <a:chExt cx="12192000" cy="1083429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4B85EF07-DFF1-1526-D50C-64E76CF32984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107696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3B798E39-343B-FB4F-0996-D6E8E8F561B9}"/>
                  </a:ext>
                </a:extLst>
              </p:cNvPr>
              <p:cNvSpPr/>
              <p:nvPr/>
            </p:nvSpPr>
            <p:spPr>
              <a:xfrm>
                <a:off x="457200" y="266700"/>
                <a:ext cx="609599" cy="810259"/>
              </a:xfrm>
              <a:prstGeom prst="rect">
                <a:avLst/>
              </a:prstGeom>
              <a:solidFill>
                <a:srgbClr val="FFBD3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r"/>
                <a:endParaRPr lang="ko-KR" altLang="en-US" sz="3200" b="1" dirty="0">
                  <a:solidFill>
                    <a:srgbClr val="30404F"/>
                  </a:solidFill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3A9E848-A6FB-3C9D-CE24-9D3E5DBA82DF}"/>
                  </a:ext>
                </a:extLst>
              </p:cNvPr>
              <p:cNvSpPr txBox="1"/>
              <p:nvPr/>
            </p:nvSpPr>
            <p:spPr>
              <a:xfrm>
                <a:off x="1066800" y="560209"/>
                <a:ext cx="700578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800" b="1" spc="-300" dirty="0">
                    <a:solidFill>
                      <a:schemeClr val="bg1"/>
                    </a:solidFill>
                  </a:rPr>
                  <a:t>Machine Learning</a:t>
                </a:r>
                <a:endParaRPr lang="ko-KR" altLang="en-US" sz="2800" b="1" spc="-3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489C549-4856-B921-D387-9EEF960BDEA8}"/>
                  </a:ext>
                </a:extLst>
              </p:cNvPr>
              <p:cNvSpPr txBox="1"/>
              <p:nvPr/>
            </p:nvSpPr>
            <p:spPr>
              <a:xfrm>
                <a:off x="1066799" y="245785"/>
                <a:ext cx="50292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b="1" spc="-300" dirty="0">
                    <a:solidFill>
                      <a:schemeClr val="bg1"/>
                    </a:solidFill>
                  </a:rPr>
                  <a:t>Modeling</a:t>
                </a:r>
                <a:endParaRPr lang="ko-KR" altLang="en-US" sz="1600" b="1" spc="-3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1806B43-2C7C-4830-DFD9-B4B018BEA9F9}"/>
                </a:ext>
              </a:extLst>
            </p:cNvPr>
            <p:cNvSpPr txBox="1"/>
            <p:nvPr/>
          </p:nvSpPr>
          <p:spPr>
            <a:xfrm>
              <a:off x="350980" y="584339"/>
              <a:ext cx="7850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spc="-300" dirty="0">
                  <a:solidFill>
                    <a:srgbClr val="30404F"/>
                  </a:solidFill>
                </a:rPr>
                <a:t>3-1</a:t>
              </a:r>
              <a:endParaRPr lang="ko-KR" altLang="en-US" sz="2800" b="1" spc="-300" dirty="0">
                <a:solidFill>
                  <a:srgbClr val="30404F"/>
                </a:solidFill>
              </a:endParaRP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2B12AF41-432C-5271-96BC-7705D9DE74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4482" y="1184564"/>
            <a:ext cx="5121990" cy="567343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72043F3-14B3-FE10-0F24-3726774109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838" y="5178282"/>
            <a:ext cx="2424022" cy="1516919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164C3C63-9526-2131-4F4F-83C5294486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0826" y="5195532"/>
            <a:ext cx="3215005" cy="1455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260369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 advClick="0" advTm="1000">
        <p159:morph option="byObject"/>
      </p:transition>
    </mc:Choice>
    <mc:Fallback>
      <p:transition spd="slow" advClick="0" advTm="100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9D65BF-6060-DF5C-BE3F-59B65B4130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390230DD-7E42-10B1-423E-054001D75A8E}"/>
              </a:ext>
            </a:extLst>
          </p:cNvPr>
          <p:cNvSpPr txBox="1"/>
          <p:nvPr/>
        </p:nvSpPr>
        <p:spPr>
          <a:xfrm>
            <a:off x="186079" y="1816052"/>
            <a:ext cx="11657577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ko-KR" altLang="en-US" sz="1400" dirty="0">
                <a:latin typeface="+mj-ea"/>
                <a:ea typeface="+mj-ea"/>
              </a:rPr>
              <a:t>목적 </a:t>
            </a:r>
            <a:r>
              <a:rPr lang="en-US" altLang="ko-KR" sz="1400" dirty="0">
                <a:latin typeface="+mj-ea"/>
                <a:ea typeface="+mj-ea"/>
              </a:rPr>
              <a:t>: </a:t>
            </a:r>
            <a:r>
              <a:rPr lang="ko-KR" altLang="en-US" sz="1400" dirty="0">
                <a:latin typeface="+mj-ea"/>
                <a:ea typeface="+mj-ea"/>
              </a:rPr>
              <a:t>단일 모델로서 일정 이상의 성능을 나타내는 모델들을 </a:t>
            </a:r>
            <a:r>
              <a:rPr lang="ko-KR" altLang="en-US" sz="1400" dirty="0" err="1">
                <a:latin typeface="+mj-ea"/>
                <a:ea typeface="+mj-ea"/>
              </a:rPr>
              <a:t>앙상블하여</a:t>
            </a:r>
            <a:r>
              <a:rPr lang="ko-KR" altLang="en-US" sz="1400" dirty="0">
                <a:latin typeface="+mj-ea"/>
                <a:ea typeface="+mj-ea"/>
              </a:rPr>
              <a:t> 추가적인 성능 향상이 가능한지의 여부를 확인</a:t>
            </a:r>
            <a:endParaRPr lang="en-US" altLang="ko-KR" sz="1400" dirty="0">
              <a:latin typeface="+mj-ea"/>
              <a:ea typeface="+mj-ea"/>
            </a:endParaRPr>
          </a:p>
          <a:p>
            <a:pPr marL="228600" indent="-228600">
              <a:buFont typeface="+mj-lt"/>
              <a:buAutoNum type="arabicPeriod"/>
            </a:pPr>
            <a:endParaRPr lang="en-US" altLang="ko-KR" sz="1400" dirty="0">
              <a:latin typeface="+mj-ea"/>
              <a:ea typeface="+mj-ea"/>
            </a:endParaRPr>
          </a:p>
          <a:p>
            <a:pPr marL="228600" indent="-228600">
              <a:buFont typeface="+mj-lt"/>
              <a:buAutoNum type="arabicPeriod"/>
            </a:pPr>
            <a:r>
              <a:rPr lang="ko-KR" altLang="en-US" sz="1400" dirty="0">
                <a:latin typeface="+mj-ea"/>
                <a:ea typeface="+mj-ea"/>
              </a:rPr>
              <a:t>각 모델의 성능을 확인한 결과 </a:t>
            </a:r>
            <a:r>
              <a:rPr lang="en-US" altLang="ko-KR" sz="1400" dirty="0" err="1">
                <a:latin typeface="+mj-ea"/>
                <a:ea typeface="+mj-ea"/>
              </a:rPr>
              <a:t>XGBoost</a:t>
            </a:r>
            <a:r>
              <a:rPr lang="en-US" altLang="ko-KR" sz="1400" dirty="0">
                <a:latin typeface="+mj-ea"/>
                <a:ea typeface="+mj-ea"/>
              </a:rPr>
              <a:t>, </a:t>
            </a:r>
            <a:r>
              <a:rPr lang="en-US" altLang="ko-KR" sz="1400" dirty="0" err="1">
                <a:latin typeface="+mj-ea"/>
                <a:ea typeface="+mj-ea"/>
              </a:rPr>
              <a:t>LightGBM</a:t>
            </a:r>
            <a:r>
              <a:rPr lang="en-US" altLang="ko-KR" sz="1400" dirty="0">
                <a:latin typeface="+mj-ea"/>
                <a:ea typeface="+mj-ea"/>
              </a:rPr>
              <a:t>, </a:t>
            </a:r>
            <a:r>
              <a:rPr lang="en-US" altLang="ko-KR" sz="1400" dirty="0" err="1">
                <a:latin typeface="+mj-ea"/>
                <a:ea typeface="+mj-ea"/>
              </a:rPr>
              <a:t>CatBoost</a:t>
            </a:r>
            <a:r>
              <a:rPr lang="ko-KR" altLang="en-US" sz="1400" dirty="0">
                <a:latin typeface="+mj-ea"/>
                <a:ea typeface="+mj-ea"/>
              </a:rPr>
              <a:t> </a:t>
            </a:r>
            <a:r>
              <a:rPr lang="en-US" altLang="ko-KR" sz="1400" dirty="0">
                <a:latin typeface="+mj-ea"/>
                <a:ea typeface="+mj-ea"/>
              </a:rPr>
              <a:t>3</a:t>
            </a:r>
            <a:r>
              <a:rPr lang="ko-KR" altLang="en-US" sz="1400" dirty="0">
                <a:latin typeface="+mj-ea"/>
                <a:ea typeface="+mj-ea"/>
              </a:rPr>
              <a:t>종의 모델을 사용하기로 결정</a:t>
            </a:r>
            <a:endParaRPr lang="en-US" altLang="ko-KR" sz="1400" dirty="0">
              <a:latin typeface="+mj-ea"/>
              <a:ea typeface="+mj-ea"/>
            </a:endParaRPr>
          </a:p>
          <a:p>
            <a:pPr marL="228600" indent="-228600">
              <a:buFont typeface="+mj-lt"/>
              <a:buAutoNum type="arabicPeriod"/>
            </a:pPr>
            <a:r>
              <a:rPr lang="ko-KR" altLang="en-US" sz="1400" dirty="0">
                <a:latin typeface="+mj-ea"/>
                <a:ea typeface="+mj-ea"/>
              </a:rPr>
              <a:t>다수의 다른 종류의 모델을 </a:t>
            </a:r>
            <a:r>
              <a:rPr lang="ko-KR" altLang="en-US" sz="1400" dirty="0" err="1">
                <a:latin typeface="+mj-ea"/>
                <a:ea typeface="+mj-ea"/>
              </a:rPr>
              <a:t>앙상블하는</a:t>
            </a:r>
            <a:r>
              <a:rPr lang="ko-KR" altLang="en-US" sz="1400" dirty="0">
                <a:latin typeface="+mj-ea"/>
                <a:ea typeface="+mj-ea"/>
              </a:rPr>
              <a:t> 방법으로 </a:t>
            </a:r>
            <a:r>
              <a:rPr lang="en-US" altLang="ko-KR" sz="1400" dirty="0">
                <a:latin typeface="+mj-ea"/>
                <a:ea typeface="+mj-ea"/>
              </a:rPr>
              <a:t>Voting</a:t>
            </a:r>
            <a:r>
              <a:rPr lang="ko-KR" altLang="en-US" sz="1400" dirty="0">
                <a:latin typeface="+mj-ea"/>
                <a:ea typeface="+mj-ea"/>
              </a:rPr>
              <a:t>과 </a:t>
            </a:r>
            <a:r>
              <a:rPr lang="en-US" altLang="ko-KR" sz="1400" dirty="0">
                <a:latin typeface="+mj-ea"/>
                <a:ea typeface="+mj-ea"/>
              </a:rPr>
              <a:t>Stacking</a:t>
            </a:r>
            <a:r>
              <a:rPr lang="ko-KR" altLang="en-US" sz="1400" dirty="0">
                <a:latin typeface="+mj-ea"/>
                <a:ea typeface="+mj-ea"/>
              </a:rPr>
              <a:t>을 선정</a:t>
            </a:r>
            <a:endParaRPr lang="en-US" altLang="ko-KR" sz="1400" dirty="0">
              <a:latin typeface="+mj-ea"/>
              <a:ea typeface="+mj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+mj-ea"/>
                <a:ea typeface="+mj-ea"/>
              </a:rPr>
              <a:t>Stacking</a:t>
            </a:r>
            <a:r>
              <a:rPr lang="ko-KR" altLang="en-US" sz="1400" dirty="0">
                <a:latin typeface="+mj-ea"/>
                <a:ea typeface="+mj-ea"/>
              </a:rPr>
              <a:t>의 </a:t>
            </a:r>
            <a:r>
              <a:rPr lang="en-US" altLang="ko-KR" sz="1400" dirty="0">
                <a:latin typeface="+mj-ea"/>
                <a:ea typeface="+mj-ea"/>
              </a:rPr>
              <a:t>Final estimator</a:t>
            </a:r>
            <a:r>
              <a:rPr lang="ko-KR" altLang="en-US" sz="1400" dirty="0">
                <a:latin typeface="+mj-ea"/>
                <a:ea typeface="+mj-ea"/>
              </a:rPr>
              <a:t>는 </a:t>
            </a:r>
            <a:r>
              <a:rPr lang="en-US" altLang="ko-KR" sz="1400" dirty="0" err="1">
                <a:latin typeface="+mj-ea"/>
                <a:ea typeface="+mj-ea"/>
              </a:rPr>
              <a:t>XGBoost</a:t>
            </a:r>
            <a:r>
              <a:rPr lang="ko-KR" altLang="en-US" sz="1400" dirty="0">
                <a:latin typeface="+mj-ea"/>
                <a:ea typeface="+mj-ea"/>
              </a:rPr>
              <a:t>를 사용</a:t>
            </a:r>
            <a:endParaRPr lang="en-US" altLang="ko-KR" sz="1400" dirty="0">
              <a:latin typeface="+mj-ea"/>
              <a:ea typeface="+mj-ea"/>
            </a:endParaRPr>
          </a:p>
          <a:p>
            <a:pPr lvl="1"/>
            <a:endParaRPr lang="en-US" altLang="ko-KR" sz="1400" dirty="0">
              <a:latin typeface="+mj-ea"/>
              <a:ea typeface="+mj-ea"/>
            </a:endParaRPr>
          </a:p>
          <a:p>
            <a:pPr lvl="1"/>
            <a:endParaRPr lang="en-US" altLang="ko-KR" sz="1400" dirty="0">
              <a:latin typeface="+mj-ea"/>
              <a:ea typeface="+mj-ea"/>
            </a:endParaRPr>
          </a:p>
          <a:p>
            <a:pPr lvl="1"/>
            <a:endParaRPr lang="en-US" altLang="ko-KR" sz="1400" dirty="0">
              <a:latin typeface="+mj-ea"/>
              <a:ea typeface="+mj-ea"/>
            </a:endParaRPr>
          </a:p>
          <a:p>
            <a:pPr lvl="1"/>
            <a:endParaRPr lang="en-US" altLang="ko-KR" sz="1400" dirty="0">
              <a:latin typeface="+mj-ea"/>
              <a:ea typeface="+mj-ea"/>
            </a:endParaRPr>
          </a:p>
          <a:p>
            <a:pPr lvl="1"/>
            <a:endParaRPr lang="en-US" altLang="ko-KR" sz="1400" dirty="0">
              <a:latin typeface="+mj-ea"/>
              <a:ea typeface="+mj-ea"/>
            </a:endParaRPr>
          </a:p>
          <a:p>
            <a:pPr lvl="1"/>
            <a:endParaRPr lang="en-US" altLang="ko-KR" sz="1400" dirty="0">
              <a:latin typeface="+mj-ea"/>
              <a:ea typeface="+mj-ea"/>
            </a:endParaRPr>
          </a:p>
          <a:p>
            <a:pPr lvl="1"/>
            <a:endParaRPr lang="en-US" altLang="ko-KR" sz="1400" dirty="0">
              <a:latin typeface="+mj-ea"/>
              <a:ea typeface="+mj-ea"/>
            </a:endParaRPr>
          </a:p>
          <a:p>
            <a:pPr lvl="1"/>
            <a:endParaRPr lang="en-US" altLang="ko-KR" sz="1400" dirty="0">
              <a:latin typeface="+mj-ea"/>
              <a:ea typeface="+mj-ea"/>
            </a:endParaRPr>
          </a:p>
          <a:p>
            <a:pPr lvl="1"/>
            <a:endParaRPr lang="en-US" altLang="ko-KR" sz="1400" dirty="0">
              <a:latin typeface="+mj-ea"/>
              <a:ea typeface="+mj-ea"/>
            </a:endParaRPr>
          </a:p>
          <a:p>
            <a:pPr marL="228600" indent="-228600">
              <a:buFont typeface="+mj-lt"/>
              <a:buAutoNum type="arabicPeriod"/>
            </a:pPr>
            <a:r>
              <a:rPr lang="ko-KR" altLang="en-US" sz="1400" dirty="0">
                <a:latin typeface="+mj-ea"/>
                <a:ea typeface="+mj-ea"/>
              </a:rPr>
              <a:t>앙상블 결과 </a:t>
            </a:r>
            <a:r>
              <a:rPr lang="en-US" altLang="ko-KR" sz="1400" dirty="0">
                <a:latin typeface="+mj-ea"/>
                <a:ea typeface="+mj-ea"/>
              </a:rPr>
              <a:t>(Soft) Voting</a:t>
            </a:r>
            <a:r>
              <a:rPr lang="ko-KR" altLang="en-US" sz="1400" dirty="0">
                <a:latin typeface="+mj-ea"/>
                <a:ea typeface="+mj-ea"/>
              </a:rPr>
              <a:t>에서 모델 성능이 </a:t>
            </a:r>
            <a:r>
              <a:rPr lang="en-US" altLang="ko-KR" sz="1400" dirty="0" err="1">
                <a:latin typeface="+mj-ea"/>
                <a:ea typeface="+mj-ea"/>
              </a:rPr>
              <a:t>XGBoost</a:t>
            </a:r>
            <a:r>
              <a:rPr lang="en-US" altLang="ko-KR" sz="1400" dirty="0">
                <a:latin typeface="+mj-ea"/>
                <a:ea typeface="+mj-ea"/>
              </a:rPr>
              <a:t> </a:t>
            </a:r>
            <a:r>
              <a:rPr lang="ko-KR" altLang="en-US" sz="1400" dirty="0">
                <a:latin typeface="+mj-ea"/>
                <a:ea typeface="+mj-ea"/>
              </a:rPr>
              <a:t>단일 모델 성능보다 우수한 결과를 보임</a:t>
            </a:r>
            <a:endParaRPr lang="en-US" altLang="ko-KR" sz="1400" dirty="0">
              <a:latin typeface="+mj-ea"/>
              <a:ea typeface="+mj-ea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92F0D85-5472-B788-EB2A-6313D13791B1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209CD8-B259-BB1B-7D92-FB0DC9CE1F52}"/>
              </a:ext>
            </a:extLst>
          </p:cNvPr>
          <p:cNvSpPr txBox="1"/>
          <p:nvPr/>
        </p:nvSpPr>
        <p:spPr>
          <a:xfrm>
            <a:off x="294080" y="1279398"/>
            <a:ext cx="28200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앙상블 모델 성능 측정</a:t>
            </a: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43C509BC-09EB-454F-723C-C6DF7D693D7A}"/>
              </a:ext>
            </a:extLst>
          </p:cNvPr>
          <p:cNvGrpSpPr/>
          <p:nvPr/>
        </p:nvGrpSpPr>
        <p:grpSpPr>
          <a:xfrm>
            <a:off x="505038" y="3166079"/>
            <a:ext cx="3247874" cy="1362894"/>
            <a:chOff x="691475" y="2934787"/>
            <a:chExt cx="3247874" cy="1362894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12C3371A-787A-7835-EBC5-B13A7EED5AAF}"/>
                </a:ext>
              </a:extLst>
            </p:cNvPr>
            <p:cNvSpPr/>
            <p:nvPr/>
          </p:nvSpPr>
          <p:spPr>
            <a:xfrm>
              <a:off x="691475" y="2934787"/>
              <a:ext cx="928320" cy="313509"/>
            </a:xfrm>
            <a:prstGeom prst="round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 err="1">
                  <a:solidFill>
                    <a:schemeClr val="accent5">
                      <a:lumMod val="50000"/>
                    </a:schemeClr>
                  </a:solidFill>
                </a:rPr>
                <a:t>XGBoost</a:t>
              </a:r>
              <a:endParaRPr lang="ko-KR" altLang="en-US" sz="1000" b="1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E7CF89D-0B8C-8908-EA6D-8D9DC946A14B}"/>
                </a:ext>
              </a:extLst>
            </p:cNvPr>
            <p:cNvSpPr/>
            <p:nvPr/>
          </p:nvSpPr>
          <p:spPr>
            <a:xfrm>
              <a:off x="1851252" y="2934787"/>
              <a:ext cx="928320" cy="313509"/>
            </a:xfrm>
            <a:prstGeom prst="round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 err="1">
                  <a:solidFill>
                    <a:schemeClr val="accent5">
                      <a:lumMod val="50000"/>
                    </a:schemeClr>
                  </a:solidFill>
                </a:rPr>
                <a:t>LightGBM</a:t>
              </a:r>
              <a:endParaRPr lang="ko-KR" altLang="en-US" sz="1000" b="1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98502BB9-16C4-011B-E249-CAB512A8CF97}"/>
                </a:ext>
              </a:extLst>
            </p:cNvPr>
            <p:cNvSpPr/>
            <p:nvPr/>
          </p:nvSpPr>
          <p:spPr>
            <a:xfrm>
              <a:off x="3011029" y="2943495"/>
              <a:ext cx="928320" cy="313509"/>
            </a:xfrm>
            <a:prstGeom prst="round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 err="1">
                  <a:solidFill>
                    <a:schemeClr val="accent5">
                      <a:lumMod val="50000"/>
                    </a:schemeClr>
                  </a:solidFill>
                </a:rPr>
                <a:t>CatBoost</a:t>
              </a:r>
              <a:endParaRPr lang="ko-KR" altLang="en-US" sz="1000" b="1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F194E92E-4494-E820-D821-48D0F08FB1D6}"/>
                </a:ext>
              </a:extLst>
            </p:cNvPr>
            <p:cNvCxnSpPr>
              <a:cxnSpLocks/>
            </p:cNvCxnSpPr>
            <p:nvPr/>
          </p:nvCxnSpPr>
          <p:spPr>
            <a:xfrm>
              <a:off x="1155635" y="3257004"/>
              <a:ext cx="0" cy="32221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9057D366-C9B0-7006-E7A7-E434594F02BF}"/>
                </a:ext>
              </a:extLst>
            </p:cNvPr>
            <p:cNvCxnSpPr>
              <a:cxnSpLocks/>
            </p:cNvCxnSpPr>
            <p:nvPr/>
          </p:nvCxnSpPr>
          <p:spPr>
            <a:xfrm>
              <a:off x="2315412" y="3257004"/>
              <a:ext cx="0" cy="72281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B540805F-8A59-949F-D1F6-865F383334B9}"/>
                </a:ext>
              </a:extLst>
            </p:cNvPr>
            <p:cNvCxnSpPr>
              <a:cxnSpLocks/>
            </p:cNvCxnSpPr>
            <p:nvPr/>
          </p:nvCxnSpPr>
          <p:spPr>
            <a:xfrm>
              <a:off x="3475189" y="3274420"/>
              <a:ext cx="0" cy="32221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A86C996E-CDC2-83B8-8435-9AE3AF9FBC2C}"/>
                </a:ext>
              </a:extLst>
            </p:cNvPr>
            <p:cNvCxnSpPr/>
            <p:nvPr/>
          </p:nvCxnSpPr>
          <p:spPr>
            <a:xfrm>
              <a:off x="1155635" y="3579222"/>
              <a:ext cx="2319554" cy="174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6C950C0C-E6EF-BF6E-6311-ED3482A9E15E}"/>
                </a:ext>
              </a:extLst>
            </p:cNvPr>
            <p:cNvSpPr/>
            <p:nvPr/>
          </p:nvSpPr>
          <p:spPr>
            <a:xfrm>
              <a:off x="1851252" y="3984172"/>
              <a:ext cx="928320" cy="313509"/>
            </a:xfrm>
            <a:prstGeom prst="round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>
                  <a:solidFill>
                    <a:schemeClr val="accent5">
                      <a:lumMod val="50000"/>
                    </a:schemeClr>
                  </a:solidFill>
                </a:rPr>
                <a:t>Voting</a:t>
              </a:r>
              <a:endParaRPr lang="ko-KR" altLang="en-US" sz="1000" b="1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3B6871C4-62C0-41C1-5607-1CD6278B6CED}"/>
              </a:ext>
            </a:extLst>
          </p:cNvPr>
          <p:cNvGrpSpPr/>
          <p:nvPr/>
        </p:nvGrpSpPr>
        <p:grpSpPr>
          <a:xfrm>
            <a:off x="4999567" y="2901186"/>
            <a:ext cx="3248497" cy="1771260"/>
            <a:chOff x="4997774" y="2934787"/>
            <a:chExt cx="3248497" cy="1771260"/>
          </a:xfrm>
        </p:grpSpPr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6766D5AA-2CC6-D660-26E8-C5201F4BD841}"/>
                </a:ext>
              </a:extLst>
            </p:cNvPr>
            <p:cNvSpPr/>
            <p:nvPr/>
          </p:nvSpPr>
          <p:spPr>
            <a:xfrm>
              <a:off x="4998397" y="2934787"/>
              <a:ext cx="928320" cy="313509"/>
            </a:xfrm>
            <a:prstGeom prst="round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 err="1">
                  <a:solidFill>
                    <a:schemeClr val="accent5">
                      <a:lumMod val="50000"/>
                    </a:schemeClr>
                  </a:solidFill>
                </a:rPr>
                <a:t>XGBoost</a:t>
              </a:r>
              <a:endParaRPr lang="ko-KR" altLang="en-US" sz="1000" b="1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  <p:sp>
          <p:nvSpPr>
            <p:cNvPr id="36" name="사각형: 둥근 모서리 35">
              <a:extLst>
                <a:ext uri="{FF2B5EF4-FFF2-40B4-BE49-F238E27FC236}">
                  <a16:creationId xmlns:a16="http://schemas.microsoft.com/office/drawing/2014/main" id="{FF80B473-E90D-916D-E78F-F611E02EBF2E}"/>
                </a:ext>
              </a:extLst>
            </p:cNvPr>
            <p:cNvSpPr/>
            <p:nvPr/>
          </p:nvSpPr>
          <p:spPr>
            <a:xfrm>
              <a:off x="6158174" y="2934787"/>
              <a:ext cx="928320" cy="313509"/>
            </a:xfrm>
            <a:prstGeom prst="round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 err="1">
                  <a:solidFill>
                    <a:schemeClr val="accent5">
                      <a:lumMod val="50000"/>
                    </a:schemeClr>
                  </a:solidFill>
                </a:rPr>
                <a:t>LightGBM</a:t>
              </a:r>
              <a:endParaRPr lang="ko-KR" altLang="en-US" sz="1000" b="1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9FFEAD42-6445-F661-8FDB-3A59DFA8AE96}"/>
                </a:ext>
              </a:extLst>
            </p:cNvPr>
            <p:cNvSpPr/>
            <p:nvPr/>
          </p:nvSpPr>
          <p:spPr>
            <a:xfrm>
              <a:off x="7317951" y="2943495"/>
              <a:ext cx="928320" cy="313509"/>
            </a:xfrm>
            <a:prstGeom prst="round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 err="1">
                  <a:solidFill>
                    <a:schemeClr val="accent5">
                      <a:lumMod val="50000"/>
                    </a:schemeClr>
                  </a:solidFill>
                </a:rPr>
                <a:t>CatBoost</a:t>
              </a:r>
              <a:endParaRPr lang="ko-KR" altLang="en-US" sz="1000" b="1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EC1E8E52-5776-8354-4C55-7D7813192DD2}"/>
                </a:ext>
              </a:extLst>
            </p:cNvPr>
            <p:cNvCxnSpPr>
              <a:cxnSpLocks/>
            </p:cNvCxnSpPr>
            <p:nvPr/>
          </p:nvCxnSpPr>
          <p:spPr>
            <a:xfrm>
              <a:off x="5462557" y="3257004"/>
              <a:ext cx="0" cy="73152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25D7C318-53E8-C26E-6F09-C72A7E42F3AB}"/>
                </a:ext>
              </a:extLst>
            </p:cNvPr>
            <p:cNvCxnSpPr>
              <a:cxnSpLocks/>
            </p:cNvCxnSpPr>
            <p:nvPr/>
          </p:nvCxnSpPr>
          <p:spPr>
            <a:xfrm>
              <a:off x="6622334" y="3257004"/>
              <a:ext cx="0" cy="113553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B85419CA-E966-FFFA-86B2-5E48F070159D}"/>
                </a:ext>
              </a:extLst>
            </p:cNvPr>
            <p:cNvCxnSpPr>
              <a:cxnSpLocks/>
            </p:cNvCxnSpPr>
            <p:nvPr/>
          </p:nvCxnSpPr>
          <p:spPr>
            <a:xfrm>
              <a:off x="7782111" y="3274420"/>
              <a:ext cx="0" cy="72281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059C5722-B2FA-D79E-11AF-4CB56B8F939F}"/>
                </a:ext>
              </a:extLst>
            </p:cNvPr>
            <p:cNvCxnSpPr/>
            <p:nvPr/>
          </p:nvCxnSpPr>
          <p:spPr>
            <a:xfrm>
              <a:off x="5462557" y="3979817"/>
              <a:ext cx="2319554" cy="174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사각형: 둥근 모서리 41">
              <a:extLst>
                <a:ext uri="{FF2B5EF4-FFF2-40B4-BE49-F238E27FC236}">
                  <a16:creationId xmlns:a16="http://schemas.microsoft.com/office/drawing/2014/main" id="{60DFB541-A892-4EC3-2E7B-73E433B60A52}"/>
                </a:ext>
              </a:extLst>
            </p:cNvPr>
            <p:cNvSpPr/>
            <p:nvPr/>
          </p:nvSpPr>
          <p:spPr>
            <a:xfrm>
              <a:off x="6158173" y="4392538"/>
              <a:ext cx="928320" cy="313509"/>
            </a:xfrm>
            <a:prstGeom prst="round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>
                  <a:solidFill>
                    <a:schemeClr val="accent5">
                      <a:lumMod val="50000"/>
                    </a:schemeClr>
                  </a:solidFill>
                </a:rPr>
                <a:t>Stacking</a:t>
              </a:r>
              <a:endParaRPr lang="ko-KR" altLang="en-US" sz="1000" b="1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  <p:sp>
          <p:nvSpPr>
            <p:cNvPr id="43" name="사각형: 둥근 모서리 42">
              <a:extLst>
                <a:ext uri="{FF2B5EF4-FFF2-40B4-BE49-F238E27FC236}">
                  <a16:creationId xmlns:a16="http://schemas.microsoft.com/office/drawing/2014/main" id="{C889EE68-791B-4D47-720B-1E72F6429799}"/>
                </a:ext>
              </a:extLst>
            </p:cNvPr>
            <p:cNvSpPr/>
            <p:nvPr/>
          </p:nvSpPr>
          <p:spPr>
            <a:xfrm>
              <a:off x="4997774" y="3412311"/>
              <a:ext cx="928320" cy="313509"/>
            </a:xfrm>
            <a:prstGeom prst="round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>
                  <a:solidFill>
                    <a:schemeClr val="accent5">
                      <a:lumMod val="50000"/>
                    </a:schemeClr>
                  </a:solidFill>
                </a:rPr>
                <a:t>Train Set1</a:t>
              </a:r>
              <a:endParaRPr lang="ko-KR" altLang="en-US" sz="1000" b="1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EF67EA79-DFAD-682A-AC48-50B5BE200690}"/>
                </a:ext>
              </a:extLst>
            </p:cNvPr>
            <p:cNvSpPr/>
            <p:nvPr/>
          </p:nvSpPr>
          <p:spPr>
            <a:xfrm>
              <a:off x="6158173" y="3412311"/>
              <a:ext cx="928320" cy="313509"/>
            </a:xfrm>
            <a:prstGeom prst="round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>
                  <a:solidFill>
                    <a:schemeClr val="accent5">
                      <a:lumMod val="50000"/>
                    </a:schemeClr>
                  </a:solidFill>
                </a:rPr>
                <a:t>Train Set2</a:t>
              </a:r>
              <a:endParaRPr lang="ko-KR" altLang="en-US" sz="1000" b="1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  <p:sp>
          <p:nvSpPr>
            <p:cNvPr id="45" name="사각형: 둥근 모서리 44">
              <a:extLst>
                <a:ext uri="{FF2B5EF4-FFF2-40B4-BE49-F238E27FC236}">
                  <a16:creationId xmlns:a16="http://schemas.microsoft.com/office/drawing/2014/main" id="{1F0B2ABC-5FD7-C75C-0786-34D6AEAF9E64}"/>
                </a:ext>
              </a:extLst>
            </p:cNvPr>
            <p:cNvSpPr/>
            <p:nvPr/>
          </p:nvSpPr>
          <p:spPr>
            <a:xfrm>
              <a:off x="7317951" y="3422467"/>
              <a:ext cx="928320" cy="313509"/>
            </a:xfrm>
            <a:prstGeom prst="round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>
                  <a:solidFill>
                    <a:schemeClr val="accent5">
                      <a:lumMod val="50000"/>
                    </a:schemeClr>
                  </a:solidFill>
                </a:rPr>
                <a:t>Train Set3</a:t>
              </a:r>
              <a:endParaRPr lang="ko-KR" altLang="en-US" sz="1000" b="1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  <p:sp>
          <p:nvSpPr>
            <p:cNvPr id="48" name="사각형: 둥근 모서리 47">
              <a:extLst>
                <a:ext uri="{FF2B5EF4-FFF2-40B4-BE49-F238E27FC236}">
                  <a16:creationId xmlns:a16="http://schemas.microsoft.com/office/drawing/2014/main" id="{1182A24F-CDB1-907A-200F-C6EB919EF2D0}"/>
                </a:ext>
              </a:extLst>
            </p:cNvPr>
            <p:cNvSpPr/>
            <p:nvPr/>
          </p:nvSpPr>
          <p:spPr>
            <a:xfrm>
              <a:off x="6161504" y="3881127"/>
              <a:ext cx="928320" cy="313509"/>
            </a:xfrm>
            <a:prstGeom prst="round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 err="1">
                  <a:solidFill>
                    <a:schemeClr val="accent5">
                      <a:lumMod val="50000"/>
                    </a:schemeClr>
                  </a:solidFill>
                </a:rPr>
                <a:t>XGBoost</a:t>
              </a:r>
              <a:endParaRPr lang="ko-KR" altLang="en-US" sz="1000" b="1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67970A89-7D61-2D7C-891C-0B74CCDA91CF}"/>
              </a:ext>
            </a:extLst>
          </p:cNvPr>
          <p:cNvGrpSpPr/>
          <p:nvPr/>
        </p:nvGrpSpPr>
        <p:grpSpPr>
          <a:xfrm>
            <a:off x="0" y="0"/>
            <a:ext cx="12192000" cy="1107559"/>
            <a:chOff x="0" y="0"/>
            <a:chExt cx="12192000" cy="1107559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0638FF0A-A819-2957-C1B2-F139BBFF6E1A}"/>
                </a:ext>
              </a:extLst>
            </p:cNvPr>
            <p:cNvGrpSpPr/>
            <p:nvPr/>
          </p:nvGrpSpPr>
          <p:grpSpPr>
            <a:xfrm>
              <a:off x="0" y="0"/>
              <a:ext cx="12192000" cy="1083429"/>
              <a:chOff x="0" y="0"/>
              <a:chExt cx="12192000" cy="1083429"/>
            </a:xfrm>
          </p:grpSpPr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6DB29287-77AB-88FF-BF34-00D22B4E06D6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107696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F68EF5DC-09CA-36D3-853D-BDAED19B1D58}"/>
                  </a:ext>
                </a:extLst>
              </p:cNvPr>
              <p:cNvSpPr/>
              <p:nvPr/>
            </p:nvSpPr>
            <p:spPr>
              <a:xfrm>
                <a:off x="457200" y="266700"/>
                <a:ext cx="609599" cy="810259"/>
              </a:xfrm>
              <a:prstGeom prst="rect">
                <a:avLst/>
              </a:prstGeom>
              <a:solidFill>
                <a:srgbClr val="FFBD3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r"/>
                <a:endParaRPr lang="ko-KR" altLang="en-US" sz="3200" b="1" dirty="0">
                  <a:solidFill>
                    <a:srgbClr val="30404F"/>
                  </a:solidFill>
                </a:endParaRP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6E2D2DA-1C34-9883-EEAD-EBFB6A5BC145}"/>
                  </a:ext>
                </a:extLst>
              </p:cNvPr>
              <p:cNvSpPr txBox="1"/>
              <p:nvPr/>
            </p:nvSpPr>
            <p:spPr>
              <a:xfrm>
                <a:off x="1066800" y="560209"/>
                <a:ext cx="700578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800" b="1" spc="-300" dirty="0">
                    <a:solidFill>
                      <a:schemeClr val="bg1"/>
                    </a:solidFill>
                  </a:rPr>
                  <a:t>Machine Learning</a:t>
                </a:r>
                <a:endParaRPr lang="ko-KR" altLang="en-US" sz="2800" b="1" spc="-3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A490854-076F-8306-EA91-B411C162C334}"/>
                  </a:ext>
                </a:extLst>
              </p:cNvPr>
              <p:cNvSpPr txBox="1"/>
              <p:nvPr/>
            </p:nvSpPr>
            <p:spPr>
              <a:xfrm>
                <a:off x="1066799" y="245785"/>
                <a:ext cx="50292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b="1" spc="-300" dirty="0">
                    <a:solidFill>
                      <a:schemeClr val="bg1"/>
                    </a:solidFill>
                  </a:rPr>
                  <a:t>Modeling</a:t>
                </a:r>
                <a:endParaRPr lang="ko-KR" altLang="en-US" sz="1600" b="1" spc="-3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5765584-32BD-2FBB-1B40-3BCC7F4F6126}"/>
                </a:ext>
              </a:extLst>
            </p:cNvPr>
            <p:cNvSpPr txBox="1"/>
            <p:nvPr/>
          </p:nvSpPr>
          <p:spPr>
            <a:xfrm>
              <a:off x="350980" y="584339"/>
              <a:ext cx="7850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spc="-300" dirty="0">
                  <a:solidFill>
                    <a:srgbClr val="30404F"/>
                  </a:solidFill>
                </a:rPr>
                <a:t>3-1</a:t>
              </a:r>
              <a:endParaRPr lang="ko-KR" altLang="en-US" sz="2800" b="1" spc="-300" dirty="0">
                <a:solidFill>
                  <a:srgbClr val="30404F"/>
                </a:solidFill>
              </a:endParaRP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C5C837E6-1303-46A2-A140-526164DA53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8588" y="2197708"/>
            <a:ext cx="3687333" cy="4608044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F0BF643E-50ED-E0F7-7FC1-C775900DB3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3730" y="5169644"/>
            <a:ext cx="3558419" cy="1504757"/>
          </a:xfrm>
          <a:prstGeom prst="rect">
            <a:avLst/>
          </a:prstGeom>
        </p:spPr>
      </p:pic>
      <p:sp>
        <p:nvSpPr>
          <p:cNvPr id="24" name="AutoShape 2">
            <a:extLst>
              <a:ext uri="{FF2B5EF4-FFF2-40B4-BE49-F238E27FC236}">
                <a16:creationId xmlns:a16="http://schemas.microsoft.com/office/drawing/2014/main" id="{33952059-99A0-69F6-B8AD-C3DA1D674B8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5741252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 advClick="0" advTm="1000">
        <p159:morph option="byObject"/>
      </p:transition>
    </mc:Choice>
    <mc:Fallback>
      <p:transition spd="slow" advClick="0" advTm="100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9D65BF-6060-DF5C-BE3F-59B65B4130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E1D0F2F-1946-1961-586D-A1591EE91709}"/>
              </a:ext>
            </a:extLst>
          </p:cNvPr>
          <p:cNvSpPr txBox="1"/>
          <p:nvPr/>
        </p:nvSpPr>
        <p:spPr>
          <a:xfrm>
            <a:off x="339536" y="1264666"/>
            <a:ext cx="37689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딥러닝 모델 구현 및 성능 평가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92F0D85-5472-B788-EB2A-6313D13791B1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DEBF861-EDAF-1BA2-9E15-553808EECCB7}"/>
              </a:ext>
            </a:extLst>
          </p:cNvPr>
          <p:cNvSpPr txBox="1"/>
          <p:nvPr/>
        </p:nvSpPr>
        <p:spPr>
          <a:xfrm>
            <a:off x="132080" y="1823196"/>
            <a:ext cx="7313006" cy="5047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ko-KR" altLang="en-US" sz="1400" dirty="0">
                <a:latin typeface="+mj-ea"/>
                <a:ea typeface="+mj-ea"/>
              </a:rPr>
              <a:t>딥러닝 모델을 구현하기 위한 분석 목표 확인</a:t>
            </a:r>
            <a:endParaRPr lang="en-US" altLang="ko-KR" sz="1400" dirty="0">
              <a:latin typeface="+mj-ea"/>
              <a:ea typeface="+mj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j-ea"/>
                <a:ea typeface="+mj-ea"/>
              </a:rPr>
              <a:t>여러 컬럼의 데이터로 구성된 다중 분류 문제</a:t>
            </a:r>
            <a:endParaRPr lang="en-US" altLang="ko-KR" sz="1400" dirty="0">
              <a:latin typeface="+mj-ea"/>
              <a:ea typeface="+mj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j-ea"/>
                <a:ea typeface="+mj-ea"/>
              </a:rPr>
              <a:t>은닉층의 구성은 </a:t>
            </a:r>
            <a:r>
              <a:rPr lang="en-US" altLang="ko-KR" sz="1400" dirty="0">
                <a:latin typeface="+mj-ea"/>
                <a:ea typeface="+mj-ea"/>
              </a:rPr>
              <a:t>Dense </a:t>
            </a:r>
            <a:r>
              <a:rPr lang="ko-KR" altLang="en-US" sz="1400" dirty="0">
                <a:latin typeface="+mj-ea"/>
                <a:ea typeface="+mj-ea"/>
              </a:rPr>
              <a:t>층과 </a:t>
            </a:r>
            <a:r>
              <a:rPr lang="en-US" altLang="ko-KR" sz="1400" dirty="0">
                <a:latin typeface="+mj-ea"/>
                <a:ea typeface="+mj-ea"/>
              </a:rPr>
              <a:t>Dropout</a:t>
            </a:r>
            <a:r>
              <a:rPr lang="ko-KR" altLang="en-US" sz="1400" dirty="0">
                <a:latin typeface="+mj-ea"/>
                <a:ea typeface="+mj-ea"/>
              </a:rPr>
              <a:t>을 사용하여 적층</a:t>
            </a:r>
            <a:endParaRPr lang="en-US" altLang="ko-KR" sz="1400" dirty="0">
              <a:latin typeface="+mj-ea"/>
              <a:ea typeface="+mj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j-ea"/>
                <a:ea typeface="+mj-ea"/>
              </a:rPr>
              <a:t>출력층은 </a:t>
            </a:r>
            <a:r>
              <a:rPr lang="en-US" altLang="ko-KR" sz="1400" dirty="0" err="1">
                <a:latin typeface="+mj-ea"/>
                <a:ea typeface="+mj-ea"/>
              </a:rPr>
              <a:t>softmax</a:t>
            </a:r>
            <a:r>
              <a:rPr lang="en-US" altLang="ko-KR" sz="1400" dirty="0">
                <a:latin typeface="+mj-ea"/>
                <a:ea typeface="+mj-ea"/>
              </a:rPr>
              <a:t> </a:t>
            </a:r>
            <a:r>
              <a:rPr lang="ko-KR" altLang="en-US" sz="1400" dirty="0">
                <a:latin typeface="+mj-ea"/>
                <a:ea typeface="+mj-ea"/>
              </a:rPr>
              <a:t>활성화 함수를 적용한 단일 </a:t>
            </a:r>
            <a:r>
              <a:rPr lang="en-US" altLang="ko-KR" sz="1400" dirty="0">
                <a:latin typeface="+mj-ea"/>
                <a:ea typeface="+mj-ea"/>
              </a:rPr>
              <a:t>Dense </a:t>
            </a:r>
            <a:r>
              <a:rPr lang="ko-KR" altLang="en-US" sz="1400" dirty="0">
                <a:latin typeface="+mj-ea"/>
                <a:ea typeface="+mj-ea"/>
              </a:rPr>
              <a:t>층으로 구성</a:t>
            </a:r>
            <a:endParaRPr lang="en-US" altLang="ko-KR" sz="1400" dirty="0">
              <a:latin typeface="+mj-ea"/>
              <a:ea typeface="+mj-ea"/>
            </a:endParaRPr>
          </a:p>
          <a:p>
            <a:pPr marL="228600" indent="-228600">
              <a:buFont typeface="+mj-lt"/>
              <a:buAutoNum type="arabicPeriod"/>
            </a:pPr>
            <a:r>
              <a:rPr lang="ko-KR" altLang="en-US" sz="1400" dirty="0">
                <a:latin typeface="+mj-ea"/>
                <a:ea typeface="+mj-ea"/>
              </a:rPr>
              <a:t>딥러닝 모델 훈련을 위한 모델 구성 및 </a:t>
            </a:r>
            <a:r>
              <a:rPr lang="ko-KR" altLang="en-US" sz="1400" dirty="0" err="1">
                <a:latin typeface="+mj-ea"/>
                <a:ea typeface="+mj-ea"/>
              </a:rPr>
              <a:t>하이퍼파라미터</a:t>
            </a:r>
            <a:r>
              <a:rPr lang="ko-KR" altLang="en-US" sz="1400" dirty="0">
                <a:latin typeface="+mj-ea"/>
                <a:ea typeface="+mj-ea"/>
              </a:rPr>
              <a:t> 선정</a:t>
            </a:r>
            <a:endParaRPr lang="en-US" altLang="ko-KR" sz="1400" dirty="0">
              <a:latin typeface="+mj-ea"/>
              <a:ea typeface="+mj-ea"/>
            </a:endParaRPr>
          </a:p>
          <a:p>
            <a:pPr marL="228600" indent="-228600">
              <a:buFont typeface="+mj-lt"/>
              <a:buAutoNum type="arabicPeriod"/>
            </a:pPr>
            <a:endParaRPr lang="en-US" altLang="ko-KR" sz="1400" dirty="0">
              <a:latin typeface="+mj-ea"/>
              <a:ea typeface="+mj-ea"/>
            </a:endParaRPr>
          </a:p>
          <a:p>
            <a:pPr marL="228600" indent="-228600">
              <a:buFont typeface="+mj-lt"/>
              <a:buAutoNum type="arabicPeriod"/>
            </a:pPr>
            <a:endParaRPr lang="en-US" altLang="ko-KR" sz="1400" dirty="0">
              <a:latin typeface="+mj-ea"/>
              <a:ea typeface="+mj-ea"/>
            </a:endParaRPr>
          </a:p>
          <a:p>
            <a:pPr marL="228600" indent="-228600">
              <a:buFont typeface="+mj-lt"/>
              <a:buAutoNum type="arabicPeriod"/>
            </a:pPr>
            <a:endParaRPr lang="en-US" altLang="ko-KR" sz="1400" dirty="0">
              <a:latin typeface="+mj-ea"/>
              <a:ea typeface="+mj-ea"/>
            </a:endParaRPr>
          </a:p>
          <a:p>
            <a:pPr marL="228600" indent="-228600">
              <a:buFont typeface="+mj-lt"/>
              <a:buAutoNum type="arabicPeriod"/>
            </a:pPr>
            <a:endParaRPr lang="en-US" altLang="ko-KR" sz="1400" dirty="0">
              <a:latin typeface="+mj-ea"/>
              <a:ea typeface="+mj-ea"/>
            </a:endParaRPr>
          </a:p>
          <a:p>
            <a:pPr marL="228600" indent="-228600">
              <a:buFont typeface="+mj-lt"/>
              <a:buAutoNum type="arabicPeriod"/>
            </a:pPr>
            <a:endParaRPr lang="en-US" altLang="ko-KR" sz="1400" dirty="0">
              <a:latin typeface="+mj-ea"/>
              <a:ea typeface="+mj-ea"/>
            </a:endParaRPr>
          </a:p>
          <a:p>
            <a:pPr marL="228600" indent="-228600">
              <a:buFont typeface="+mj-lt"/>
              <a:buAutoNum type="arabicPeriod"/>
            </a:pPr>
            <a:endParaRPr lang="en-US" altLang="ko-KR" sz="1400" dirty="0">
              <a:latin typeface="+mj-ea"/>
              <a:ea typeface="+mj-ea"/>
            </a:endParaRPr>
          </a:p>
          <a:p>
            <a:pPr marL="228600" indent="-228600">
              <a:buFont typeface="+mj-lt"/>
              <a:buAutoNum type="arabicPeriod"/>
            </a:pPr>
            <a:endParaRPr lang="en-US" altLang="ko-KR" sz="1400" dirty="0">
              <a:latin typeface="+mj-ea"/>
              <a:ea typeface="+mj-ea"/>
            </a:endParaRPr>
          </a:p>
          <a:p>
            <a:pPr marL="228600" indent="-228600">
              <a:buFont typeface="+mj-lt"/>
              <a:buAutoNum type="arabicPeriod"/>
            </a:pPr>
            <a:endParaRPr lang="en-US" altLang="ko-KR" sz="1400" dirty="0">
              <a:latin typeface="+mj-ea"/>
              <a:ea typeface="+mj-ea"/>
            </a:endParaRPr>
          </a:p>
          <a:p>
            <a:pPr marL="228600" indent="-228600">
              <a:buFont typeface="+mj-lt"/>
              <a:buAutoNum type="arabicPeriod"/>
            </a:pPr>
            <a:endParaRPr lang="en-US" altLang="ko-KR" sz="1400" dirty="0">
              <a:latin typeface="+mj-ea"/>
              <a:ea typeface="+mj-ea"/>
            </a:endParaRPr>
          </a:p>
          <a:p>
            <a:pPr marL="228600" indent="-228600">
              <a:buFont typeface="+mj-lt"/>
              <a:buAutoNum type="arabicPeriod"/>
            </a:pPr>
            <a:endParaRPr lang="en-US" altLang="ko-KR" sz="1400" dirty="0">
              <a:latin typeface="+mj-ea"/>
              <a:ea typeface="+mj-ea"/>
            </a:endParaRPr>
          </a:p>
          <a:p>
            <a:pPr marL="228600" indent="-228600">
              <a:buFont typeface="+mj-lt"/>
              <a:buAutoNum type="arabicPeriod"/>
            </a:pPr>
            <a:endParaRPr lang="en-US" altLang="ko-KR" sz="1400" dirty="0">
              <a:latin typeface="+mj-ea"/>
              <a:ea typeface="+mj-ea"/>
            </a:endParaRPr>
          </a:p>
          <a:p>
            <a:pPr marL="228600" indent="-228600">
              <a:buFont typeface="+mj-lt"/>
              <a:buAutoNum type="arabicPeriod"/>
            </a:pPr>
            <a:endParaRPr lang="en-US" altLang="ko-KR" sz="1400" dirty="0">
              <a:latin typeface="+mj-ea"/>
              <a:ea typeface="+mj-ea"/>
            </a:endParaRPr>
          </a:p>
          <a:p>
            <a:pPr marL="228600" indent="-228600">
              <a:buFont typeface="+mj-lt"/>
              <a:buAutoNum type="arabicPeriod"/>
            </a:pPr>
            <a:endParaRPr lang="en-US" altLang="ko-KR" sz="1400" dirty="0">
              <a:latin typeface="+mj-ea"/>
              <a:ea typeface="+mj-ea"/>
            </a:endParaRPr>
          </a:p>
          <a:p>
            <a:pPr marL="228600" indent="-228600">
              <a:buFont typeface="+mj-lt"/>
              <a:buAutoNum type="arabicPeriod"/>
            </a:pPr>
            <a:endParaRPr lang="en-US" altLang="ko-KR" sz="1400" dirty="0">
              <a:latin typeface="+mj-ea"/>
              <a:ea typeface="+mj-ea"/>
            </a:endParaRPr>
          </a:p>
          <a:p>
            <a:pPr marL="228600" indent="-228600">
              <a:buFont typeface="+mj-lt"/>
              <a:buAutoNum type="arabicPeriod"/>
            </a:pPr>
            <a:endParaRPr lang="en-US" altLang="ko-KR" sz="1400" dirty="0">
              <a:latin typeface="+mj-ea"/>
              <a:ea typeface="+mj-ea"/>
            </a:endParaRPr>
          </a:p>
          <a:p>
            <a:pPr marL="228600" indent="-228600">
              <a:buFont typeface="+mj-lt"/>
              <a:buAutoNum type="arabicPeriod"/>
            </a:pPr>
            <a:endParaRPr lang="en-US" altLang="ko-KR" sz="1400" dirty="0">
              <a:latin typeface="+mj-ea"/>
              <a:ea typeface="+mj-ea"/>
            </a:endParaRPr>
          </a:p>
          <a:p>
            <a:pPr marL="228600" indent="-228600">
              <a:buFont typeface="+mj-lt"/>
              <a:buAutoNum type="arabicPeriod"/>
            </a:pPr>
            <a:endParaRPr lang="en-US" altLang="ko-KR" sz="1400" dirty="0">
              <a:latin typeface="+mj-ea"/>
              <a:ea typeface="+mj-ea"/>
            </a:endParaRPr>
          </a:p>
          <a:p>
            <a:pPr marL="228600" indent="-228600">
              <a:buFont typeface="+mj-lt"/>
              <a:buAutoNum type="arabicPeriod"/>
            </a:pPr>
            <a:r>
              <a:rPr lang="ko-KR" altLang="en-US" sz="1400" dirty="0">
                <a:latin typeface="+mj-ea"/>
                <a:ea typeface="+mj-ea"/>
              </a:rPr>
              <a:t>딥러닝 모델 학습 결과 </a:t>
            </a:r>
            <a:r>
              <a:rPr lang="en-US" altLang="ko-KR" sz="1400" dirty="0">
                <a:latin typeface="+mj-ea"/>
                <a:ea typeface="+mj-ea"/>
              </a:rPr>
              <a:t>Train acc 0.56, Validation acc 0.495</a:t>
            </a:r>
            <a:r>
              <a:rPr lang="ko-KR" altLang="en-US" sz="1400" dirty="0">
                <a:latin typeface="+mj-ea"/>
                <a:ea typeface="+mj-ea"/>
              </a:rPr>
              <a:t>로 확인</a:t>
            </a:r>
            <a:endParaRPr lang="en-US" altLang="ko-KR" sz="1400" dirty="0">
              <a:latin typeface="+mj-ea"/>
              <a:ea typeface="+mj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09BB5AB-114E-97C7-6F4A-6FDAF2E265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1026" y="1261467"/>
            <a:ext cx="4132889" cy="5366905"/>
          </a:xfrm>
          <a:prstGeom prst="rect">
            <a:avLst/>
          </a:prstGeom>
        </p:spPr>
      </p:pic>
      <p:grpSp>
        <p:nvGrpSpPr>
          <p:cNvPr id="34" name="그룹 33">
            <a:extLst>
              <a:ext uri="{FF2B5EF4-FFF2-40B4-BE49-F238E27FC236}">
                <a16:creationId xmlns:a16="http://schemas.microsoft.com/office/drawing/2014/main" id="{0C23ED4D-B442-AD05-E440-A887AC2D22CC}"/>
              </a:ext>
            </a:extLst>
          </p:cNvPr>
          <p:cNvGrpSpPr/>
          <p:nvPr/>
        </p:nvGrpSpPr>
        <p:grpSpPr>
          <a:xfrm>
            <a:off x="405030" y="2987947"/>
            <a:ext cx="4901474" cy="3497175"/>
            <a:chOff x="339536" y="2995749"/>
            <a:chExt cx="4901474" cy="3497175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8AB64720-B44F-B047-5AB7-59030C60B71B}"/>
                </a:ext>
              </a:extLst>
            </p:cNvPr>
            <p:cNvGrpSpPr/>
            <p:nvPr/>
          </p:nvGrpSpPr>
          <p:grpSpPr>
            <a:xfrm>
              <a:off x="339536" y="2995749"/>
              <a:ext cx="4901474" cy="3004457"/>
              <a:chOff x="889725" y="3239588"/>
              <a:chExt cx="4901474" cy="3004457"/>
            </a:xfrm>
          </p:grpSpPr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9B8AB876-CF8A-0107-D4AE-873143F5971F}"/>
                  </a:ext>
                </a:extLst>
              </p:cNvPr>
              <p:cNvSpPr/>
              <p:nvPr/>
            </p:nvSpPr>
            <p:spPr>
              <a:xfrm>
                <a:off x="1097181" y="3239588"/>
                <a:ext cx="4694018" cy="3004457"/>
              </a:xfrm>
              <a:prstGeom prst="rect">
                <a:avLst/>
              </a:prstGeom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사각형: 둥근 모서리 37">
                <a:extLst>
                  <a:ext uri="{FF2B5EF4-FFF2-40B4-BE49-F238E27FC236}">
                    <a16:creationId xmlns:a16="http://schemas.microsoft.com/office/drawing/2014/main" id="{5BB9DE2B-4B50-2AF5-F9EA-BD8E03CB568C}"/>
                  </a:ext>
                </a:extLst>
              </p:cNvPr>
              <p:cNvSpPr/>
              <p:nvPr/>
            </p:nvSpPr>
            <p:spPr>
              <a:xfrm>
                <a:off x="889725" y="3382186"/>
                <a:ext cx="1158240" cy="333104"/>
              </a:xfrm>
              <a:prstGeom prst="roundRect">
                <a:avLst/>
              </a:prstGeom>
              <a:solidFill>
                <a:srgbClr val="6497B1"/>
              </a:solidFill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 err="1">
                    <a:solidFill>
                      <a:schemeClr val="bg1"/>
                    </a:solidFill>
                  </a:rPr>
                  <a:t>입력층</a:t>
                </a:r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39" name="그룹 38">
                <a:extLst>
                  <a:ext uri="{FF2B5EF4-FFF2-40B4-BE49-F238E27FC236}">
                    <a16:creationId xmlns:a16="http://schemas.microsoft.com/office/drawing/2014/main" id="{11686E7F-852E-4F62-9986-9188E3144F64}"/>
                  </a:ext>
                </a:extLst>
              </p:cNvPr>
              <p:cNvGrpSpPr/>
              <p:nvPr/>
            </p:nvGrpSpPr>
            <p:grpSpPr>
              <a:xfrm>
                <a:off x="2143843" y="3347353"/>
                <a:ext cx="3235415" cy="469718"/>
                <a:chOff x="1471568" y="3373478"/>
                <a:chExt cx="3235415" cy="469718"/>
              </a:xfrm>
            </p:grpSpPr>
            <p:sp>
              <p:nvSpPr>
                <p:cNvPr id="53" name="사각형: 둥근 모서리 52">
                  <a:extLst>
                    <a:ext uri="{FF2B5EF4-FFF2-40B4-BE49-F238E27FC236}">
                      <a16:creationId xmlns:a16="http://schemas.microsoft.com/office/drawing/2014/main" id="{EFE37ACF-09D4-760E-B841-BE541798CFFC}"/>
                    </a:ext>
                  </a:extLst>
                </p:cNvPr>
                <p:cNvSpPr/>
                <p:nvPr/>
              </p:nvSpPr>
              <p:spPr>
                <a:xfrm>
                  <a:off x="1471568" y="3373478"/>
                  <a:ext cx="2429954" cy="420190"/>
                </a:xfrm>
                <a:prstGeom prst="roundRect">
                  <a:avLst/>
                </a:prstGeom>
                <a:solidFill>
                  <a:schemeClr val="accent5">
                    <a:lumMod val="75000"/>
                  </a:schemeClr>
                </a:solidFill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400" dirty="0">
                      <a:solidFill>
                        <a:schemeClr val="tx1"/>
                      </a:solidFill>
                    </a:rPr>
                    <a:t>Dense (1745 → 512)</a:t>
                  </a:r>
                  <a:endParaRPr lang="ko-KR" altLang="en-US" sz="1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4" name="사각형: 둥근 모서리 53">
                  <a:extLst>
                    <a:ext uri="{FF2B5EF4-FFF2-40B4-BE49-F238E27FC236}">
                      <a16:creationId xmlns:a16="http://schemas.microsoft.com/office/drawing/2014/main" id="{E4F4F1F8-FEA7-6427-7E0C-B2F417C7A8D8}"/>
                    </a:ext>
                  </a:extLst>
                </p:cNvPr>
                <p:cNvSpPr/>
                <p:nvPr/>
              </p:nvSpPr>
              <p:spPr>
                <a:xfrm>
                  <a:off x="3749040" y="3616782"/>
                  <a:ext cx="957943" cy="226414"/>
                </a:xfrm>
                <a:prstGeom prst="roundRect">
                  <a:avLst/>
                </a:prstGeom>
                <a:solidFill>
                  <a:schemeClr val="accent6">
                    <a:lumMod val="75000"/>
                  </a:schemeClr>
                </a:solidFill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200" dirty="0" err="1"/>
                    <a:t>leaky_relu</a:t>
                  </a:r>
                  <a:endParaRPr lang="ko-KR" altLang="en-US" sz="1200" dirty="0"/>
                </a:p>
              </p:txBody>
            </p:sp>
          </p:grpSp>
          <p:sp>
            <p:nvSpPr>
              <p:cNvPr id="40" name="사각형: 둥근 모서리 39">
                <a:extLst>
                  <a:ext uri="{FF2B5EF4-FFF2-40B4-BE49-F238E27FC236}">
                    <a16:creationId xmlns:a16="http://schemas.microsoft.com/office/drawing/2014/main" id="{DA258D88-C66F-38D0-9F69-05537E4D3FE8}"/>
                  </a:ext>
                </a:extLst>
              </p:cNvPr>
              <p:cNvSpPr/>
              <p:nvPr/>
            </p:nvSpPr>
            <p:spPr>
              <a:xfrm>
                <a:off x="1907176" y="3971216"/>
                <a:ext cx="2958985" cy="1654629"/>
              </a:xfrm>
              <a:prstGeom prst="round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41" name="그룹 40">
                <a:extLst>
                  <a:ext uri="{FF2B5EF4-FFF2-40B4-BE49-F238E27FC236}">
                    <a16:creationId xmlns:a16="http://schemas.microsoft.com/office/drawing/2014/main" id="{BEAEFCCC-F8B7-DD8D-E82B-2029A7E98FBD}"/>
                  </a:ext>
                </a:extLst>
              </p:cNvPr>
              <p:cNvGrpSpPr/>
              <p:nvPr/>
            </p:nvGrpSpPr>
            <p:grpSpPr>
              <a:xfrm>
                <a:off x="2143843" y="4613199"/>
                <a:ext cx="3235415" cy="420190"/>
                <a:chOff x="1471568" y="3373478"/>
                <a:chExt cx="3235415" cy="469718"/>
              </a:xfrm>
            </p:grpSpPr>
            <p:sp>
              <p:nvSpPr>
                <p:cNvPr id="51" name="사각형: 둥근 모서리 50">
                  <a:extLst>
                    <a:ext uri="{FF2B5EF4-FFF2-40B4-BE49-F238E27FC236}">
                      <a16:creationId xmlns:a16="http://schemas.microsoft.com/office/drawing/2014/main" id="{78F67A16-2B8B-A824-BE4A-BF7196139A32}"/>
                    </a:ext>
                  </a:extLst>
                </p:cNvPr>
                <p:cNvSpPr/>
                <p:nvPr/>
              </p:nvSpPr>
              <p:spPr>
                <a:xfrm>
                  <a:off x="1471568" y="3373478"/>
                  <a:ext cx="2429954" cy="420190"/>
                </a:xfrm>
                <a:prstGeom prst="roundRect">
                  <a:avLst/>
                </a:prstGeom>
                <a:solidFill>
                  <a:schemeClr val="accent5">
                    <a:lumMod val="75000"/>
                  </a:schemeClr>
                </a:solidFill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400" dirty="0">
                      <a:solidFill>
                        <a:schemeClr val="tx1"/>
                      </a:solidFill>
                    </a:rPr>
                    <a:t>Dense (512 → 256)</a:t>
                  </a:r>
                  <a:endParaRPr lang="ko-KR" altLang="en-US" sz="1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2" name="사각형: 둥근 모서리 51">
                  <a:extLst>
                    <a:ext uri="{FF2B5EF4-FFF2-40B4-BE49-F238E27FC236}">
                      <a16:creationId xmlns:a16="http://schemas.microsoft.com/office/drawing/2014/main" id="{8FB2C475-887F-6899-DA14-4313F4E2C0C8}"/>
                    </a:ext>
                  </a:extLst>
                </p:cNvPr>
                <p:cNvSpPr/>
                <p:nvPr/>
              </p:nvSpPr>
              <p:spPr>
                <a:xfrm>
                  <a:off x="3749040" y="3616782"/>
                  <a:ext cx="957943" cy="226414"/>
                </a:xfrm>
                <a:prstGeom prst="roundRect">
                  <a:avLst/>
                </a:prstGeom>
                <a:solidFill>
                  <a:schemeClr val="accent6">
                    <a:lumMod val="75000"/>
                  </a:schemeClr>
                </a:solidFill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200" dirty="0" err="1"/>
                    <a:t>leaky_relu</a:t>
                  </a:r>
                  <a:endParaRPr lang="ko-KR" altLang="en-US" sz="1200" dirty="0"/>
                </a:p>
              </p:txBody>
            </p:sp>
          </p:grpSp>
          <p:sp>
            <p:nvSpPr>
              <p:cNvPr id="42" name="사각형: 둥근 모서리 41">
                <a:extLst>
                  <a:ext uri="{FF2B5EF4-FFF2-40B4-BE49-F238E27FC236}">
                    <a16:creationId xmlns:a16="http://schemas.microsoft.com/office/drawing/2014/main" id="{159D4A0E-D23F-6C1D-3650-833509A5B9A5}"/>
                  </a:ext>
                </a:extLst>
              </p:cNvPr>
              <p:cNvSpPr/>
              <p:nvPr/>
            </p:nvSpPr>
            <p:spPr>
              <a:xfrm>
                <a:off x="2116274" y="4136122"/>
                <a:ext cx="2429954" cy="314334"/>
              </a:xfrm>
              <a:prstGeom prst="roundRect">
                <a:avLst/>
              </a:prstGeom>
              <a:solidFill>
                <a:srgbClr val="FFCC66"/>
              </a:solidFill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>
                    <a:solidFill>
                      <a:schemeClr val="tx1"/>
                    </a:solidFill>
                  </a:rPr>
                  <a:t>Dropout (0.3)</a:t>
                </a:r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3" name="사각형: 둥근 모서리 42">
                <a:extLst>
                  <a:ext uri="{FF2B5EF4-FFF2-40B4-BE49-F238E27FC236}">
                    <a16:creationId xmlns:a16="http://schemas.microsoft.com/office/drawing/2014/main" id="{65CB383F-F3B0-8ACB-978A-F420EE6D16A7}"/>
                  </a:ext>
                </a:extLst>
              </p:cNvPr>
              <p:cNvSpPr/>
              <p:nvPr/>
            </p:nvSpPr>
            <p:spPr>
              <a:xfrm>
                <a:off x="2116274" y="5157402"/>
                <a:ext cx="2429954" cy="314334"/>
              </a:xfrm>
              <a:prstGeom prst="roundRect">
                <a:avLst/>
              </a:prstGeom>
              <a:solidFill>
                <a:srgbClr val="FFCC66"/>
              </a:solidFill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>
                    <a:solidFill>
                      <a:schemeClr val="tx1"/>
                    </a:solidFill>
                  </a:rPr>
                  <a:t>Dropout (0.25)</a:t>
                </a:r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4" name="사각형: 둥근 모서리 43">
                <a:extLst>
                  <a:ext uri="{FF2B5EF4-FFF2-40B4-BE49-F238E27FC236}">
                    <a16:creationId xmlns:a16="http://schemas.microsoft.com/office/drawing/2014/main" id="{462021FA-F8EF-6F10-8FCD-89113839F41B}"/>
                  </a:ext>
                </a:extLst>
              </p:cNvPr>
              <p:cNvSpPr/>
              <p:nvPr/>
            </p:nvSpPr>
            <p:spPr>
              <a:xfrm>
                <a:off x="889725" y="4113814"/>
                <a:ext cx="1158240" cy="333104"/>
              </a:xfrm>
              <a:prstGeom prst="roundRect">
                <a:avLst/>
              </a:prstGeom>
              <a:solidFill>
                <a:srgbClr val="6497B1"/>
              </a:solidFill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 err="1">
                    <a:solidFill>
                      <a:schemeClr val="bg1"/>
                    </a:solidFill>
                  </a:rPr>
                  <a:t>은닉층</a:t>
                </a:r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5" name="사각형: 둥근 모서리 44">
                <a:extLst>
                  <a:ext uri="{FF2B5EF4-FFF2-40B4-BE49-F238E27FC236}">
                    <a16:creationId xmlns:a16="http://schemas.microsoft.com/office/drawing/2014/main" id="{903EA5E5-F3E5-59BE-2FE0-B6052CD12511}"/>
                  </a:ext>
                </a:extLst>
              </p:cNvPr>
              <p:cNvSpPr/>
              <p:nvPr/>
            </p:nvSpPr>
            <p:spPr>
              <a:xfrm>
                <a:off x="889725" y="5796030"/>
                <a:ext cx="1158240" cy="333104"/>
              </a:xfrm>
              <a:prstGeom prst="roundRect">
                <a:avLst/>
              </a:prstGeom>
              <a:solidFill>
                <a:srgbClr val="6497B1"/>
              </a:solidFill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 err="1">
                    <a:solidFill>
                      <a:schemeClr val="bg1"/>
                    </a:solidFill>
                  </a:rPr>
                  <a:t>출력층</a:t>
                </a:r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46" name="그룹 45">
                <a:extLst>
                  <a:ext uri="{FF2B5EF4-FFF2-40B4-BE49-F238E27FC236}">
                    <a16:creationId xmlns:a16="http://schemas.microsoft.com/office/drawing/2014/main" id="{0645371E-BAB3-0FB7-57A6-E2FCF98C2D15}"/>
                  </a:ext>
                </a:extLst>
              </p:cNvPr>
              <p:cNvGrpSpPr/>
              <p:nvPr/>
            </p:nvGrpSpPr>
            <p:grpSpPr>
              <a:xfrm>
                <a:off x="2143843" y="5761197"/>
                <a:ext cx="3235415" cy="469718"/>
                <a:chOff x="1471568" y="3373478"/>
                <a:chExt cx="3235415" cy="469718"/>
              </a:xfrm>
            </p:grpSpPr>
            <p:sp>
              <p:nvSpPr>
                <p:cNvPr id="49" name="사각형: 둥근 모서리 48">
                  <a:extLst>
                    <a:ext uri="{FF2B5EF4-FFF2-40B4-BE49-F238E27FC236}">
                      <a16:creationId xmlns:a16="http://schemas.microsoft.com/office/drawing/2014/main" id="{14935473-88CF-D5FC-BB87-608D36A501E2}"/>
                    </a:ext>
                  </a:extLst>
                </p:cNvPr>
                <p:cNvSpPr/>
                <p:nvPr/>
              </p:nvSpPr>
              <p:spPr>
                <a:xfrm>
                  <a:off x="1471568" y="3373478"/>
                  <a:ext cx="2429954" cy="420190"/>
                </a:xfrm>
                <a:prstGeom prst="roundRect">
                  <a:avLst/>
                </a:prstGeom>
                <a:solidFill>
                  <a:schemeClr val="accent5">
                    <a:lumMod val="75000"/>
                  </a:schemeClr>
                </a:solidFill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400" dirty="0">
                      <a:solidFill>
                        <a:schemeClr val="tx1"/>
                      </a:solidFill>
                    </a:rPr>
                    <a:t>Dense (256 → 15)</a:t>
                  </a:r>
                  <a:endParaRPr lang="ko-KR" altLang="en-US" sz="1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0" name="사각형: 둥근 모서리 49">
                  <a:extLst>
                    <a:ext uri="{FF2B5EF4-FFF2-40B4-BE49-F238E27FC236}">
                      <a16:creationId xmlns:a16="http://schemas.microsoft.com/office/drawing/2014/main" id="{0F40D287-578F-0ADF-9281-83F378E9920D}"/>
                    </a:ext>
                  </a:extLst>
                </p:cNvPr>
                <p:cNvSpPr/>
                <p:nvPr/>
              </p:nvSpPr>
              <p:spPr>
                <a:xfrm>
                  <a:off x="3749040" y="3616782"/>
                  <a:ext cx="957943" cy="226414"/>
                </a:xfrm>
                <a:prstGeom prst="roundRect">
                  <a:avLst/>
                </a:prstGeom>
                <a:solidFill>
                  <a:schemeClr val="accent6">
                    <a:lumMod val="75000"/>
                  </a:schemeClr>
                </a:solidFill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200" dirty="0" err="1"/>
                    <a:t>softmax</a:t>
                  </a:r>
                  <a:endParaRPr lang="ko-KR" altLang="en-US" sz="1200" dirty="0"/>
                </a:p>
              </p:txBody>
            </p:sp>
          </p:grpSp>
          <p:sp>
            <p:nvSpPr>
              <p:cNvPr id="47" name="화살표: 아래쪽 46">
                <a:extLst>
                  <a:ext uri="{FF2B5EF4-FFF2-40B4-BE49-F238E27FC236}">
                    <a16:creationId xmlns:a16="http://schemas.microsoft.com/office/drawing/2014/main" id="{48C89B8C-18C4-B5D6-C633-B078E4444052}"/>
                  </a:ext>
                </a:extLst>
              </p:cNvPr>
              <p:cNvSpPr/>
              <p:nvPr/>
            </p:nvSpPr>
            <p:spPr>
              <a:xfrm>
                <a:off x="3256601" y="3873073"/>
                <a:ext cx="239676" cy="226415"/>
              </a:xfrm>
              <a:prstGeom prst="downArrow">
                <a:avLst/>
              </a:prstGeom>
              <a:solidFill>
                <a:schemeClr val="tx1"/>
              </a:solidFill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" name="화살표: 아래쪽 47">
                <a:extLst>
                  <a:ext uri="{FF2B5EF4-FFF2-40B4-BE49-F238E27FC236}">
                    <a16:creationId xmlns:a16="http://schemas.microsoft.com/office/drawing/2014/main" id="{DCC1CBEF-0B33-441F-7255-2E35E0961AC4}"/>
                  </a:ext>
                </a:extLst>
              </p:cNvPr>
              <p:cNvSpPr/>
              <p:nvPr/>
            </p:nvSpPr>
            <p:spPr>
              <a:xfrm>
                <a:off x="3256601" y="5524451"/>
                <a:ext cx="239676" cy="187217"/>
              </a:xfrm>
              <a:prstGeom prst="downArrow">
                <a:avLst/>
              </a:prstGeom>
              <a:solidFill>
                <a:schemeClr val="tx1"/>
              </a:solidFill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C06C446D-BD5E-80D8-A56F-20CBAD729132}"/>
                </a:ext>
              </a:extLst>
            </p:cNvPr>
            <p:cNvSpPr/>
            <p:nvPr/>
          </p:nvSpPr>
          <p:spPr>
            <a:xfrm>
              <a:off x="546992" y="6118800"/>
              <a:ext cx="4694018" cy="374124"/>
            </a:xfrm>
            <a:prstGeom prst="rect">
              <a:avLst/>
            </a:prstGeom>
            <a:solidFill>
              <a:srgbClr val="92D050"/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solidFill>
                    <a:schemeClr val="tx1"/>
                  </a:solidFill>
                </a:rPr>
                <a:t>Optimizer : Adam (</a:t>
              </a:r>
              <a:r>
                <a:rPr lang="en-US" altLang="ko-KR" sz="1100" dirty="0" err="1">
                  <a:solidFill>
                    <a:schemeClr val="tx1"/>
                  </a:solidFill>
                </a:rPr>
                <a:t>lr</a:t>
              </a:r>
              <a:r>
                <a:rPr lang="en-US" altLang="ko-KR" sz="1100" dirty="0">
                  <a:solidFill>
                    <a:schemeClr val="tx1"/>
                  </a:solidFill>
                </a:rPr>
                <a:t> = 0.0001), Loss : </a:t>
              </a:r>
              <a:r>
                <a:rPr lang="en-US" altLang="ko-KR" sz="1100" dirty="0" err="1">
                  <a:solidFill>
                    <a:schemeClr val="tx1"/>
                  </a:solidFill>
                </a:rPr>
                <a:t>sparse_categorical_crossentropy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C4F93E21-2046-C374-BDAB-182D7DB577A6}"/>
              </a:ext>
            </a:extLst>
          </p:cNvPr>
          <p:cNvGrpSpPr/>
          <p:nvPr/>
        </p:nvGrpSpPr>
        <p:grpSpPr>
          <a:xfrm>
            <a:off x="0" y="0"/>
            <a:ext cx="12192000" cy="1107559"/>
            <a:chOff x="0" y="0"/>
            <a:chExt cx="12192000" cy="1107559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851DA3A0-1BED-ECB4-5033-D828DF8BEBBE}"/>
                </a:ext>
              </a:extLst>
            </p:cNvPr>
            <p:cNvGrpSpPr/>
            <p:nvPr/>
          </p:nvGrpSpPr>
          <p:grpSpPr>
            <a:xfrm>
              <a:off x="0" y="0"/>
              <a:ext cx="12192000" cy="1083429"/>
              <a:chOff x="0" y="0"/>
              <a:chExt cx="12192000" cy="1083429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B1E2EE42-5EA0-38EF-92EA-79599CE5CCE4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107696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E37F7E58-7C54-DEA1-A24C-11B42F377521}"/>
                  </a:ext>
                </a:extLst>
              </p:cNvPr>
              <p:cNvSpPr/>
              <p:nvPr/>
            </p:nvSpPr>
            <p:spPr>
              <a:xfrm>
                <a:off x="457200" y="266700"/>
                <a:ext cx="609599" cy="810259"/>
              </a:xfrm>
              <a:prstGeom prst="rect">
                <a:avLst/>
              </a:prstGeom>
              <a:solidFill>
                <a:srgbClr val="FFBD3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r"/>
                <a:endParaRPr lang="ko-KR" altLang="en-US" sz="3200" b="1" dirty="0">
                  <a:solidFill>
                    <a:srgbClr val="30404F"/>
                  </a:solidFill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D323C8D-376F-E856-A321-A0616514862C}"/>
                  </a:ext>
                </a:extLst>
              </p:cNvPr>
              <p:cNvSpPr txBox="1"/>
              <p:nvPr/>
            </p:nvSpPr>
            <p:spPr>
              <a:xfrm>
                <a:off x="1066800" y="560209"/>
                <a:ext cx="700578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800" b="1" spc="-300" dirty="0">
                    <a:solidFill>
                      <a:schemeClr val="bg1"/>
                    </a:solidFill>
                  </a:rPr>
                  <a:t>Deep Learning</a:t>
                </a:r>
                <a:endParaRPr lang="ko-KR" altLang="en-US" sz="2800" b="1" spc="-3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5402A47-BF87-23A8-BD16-E82B7197575B}"/>
                  </a:ext>
                </a:extLst>
              </p:cNvPr>
              <p:cNvSpPr txBox="1"/>
              <p:nvPr/>
            </p:nvSpPr>
            <p:spPr>
              <a:xfrm>
                <a:off x="1066799" y="245785"/>
                <a:ext cx="50292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b="1" spc="-300" dirty="0">
                    <a:solidFill>
                      <a:schemeClr val="bg1"/>
                    </a:solidFill>
                  </a:rPr>
                  <a:t>Modeling</a:t>
                </a:r>
                <a:endParaRPr lang="ko-KR" altLang="en-US" sz="1600" b="1" spc="-3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6329473-FA71-3A36-B0CD-3840750424C8}"/>
                </a:ext>
              </a:extLst>
            </p:cNvPr>
            <p:cNvSpPr txBox="1"/>
            <p:nvPr/>
          </p:nvSpPr>
          <p:spPr>
            <a:xfrm>
              <a:off x="350980" y="584339"/>
              <a:ext cx="7850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spc="-300" dirty="0">
                  <a:solidFill>
                    <a:srgbClr val="30404F"/>
                  </a:solidFill>
                </a:rPr>
                <a:t>3-2</a:t>
              </a:r>
              <a:endParaRPr lang="ko-KR" altLang="en-US" sz="2800" b="1" spc="-300" dirty="0">
                <a:solidFill>
                  <a:srgbClr val="30404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00794724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 advClick="0" advTm="1000">
        <p159:morph option="byObject"/>
      </p:transition>
    </mc:Choice>
    <mc:Fallback>
      <p:transition spd="slow" advClick="0" advTm="100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9D65BF-6060-DF5C-BE3F-59B65B4130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E1D0F2F-1946-1961-586D-A1591EE91709}"/>
              </a:ext>
            </a:extLst>
          </p:cNvPr>
          <p:cNvSpPr txBox="1"/>
          <p:nvPr/>
        </p:nvSpPr>
        <p:spPr>
          <a:xfrm>
            <a:off x="339536" y="1264666"/>
            <a:ext cx="12618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연구결과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92F0D85-5472-B788-EB2A-6313D13791B1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DEBF861-EDAF-1BA2-9E15-553808EECCB7}"/>
              </a:ext>
            </a:extLst>
          </p:cNvPr>
          <p:cNvSpPr txBox="1"/>
          <p:nvPr/>
        </p:nvSpPr>
        <p:spPr>
          <a:xfrm>
            <a:off x="132080" y="1913974"/>
            <a:ext cx="1053993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ko-KR" altLang="en-US" sz="1400" dirty="0">
                <a:latin typeface="+mj-ea"/>
                <a:ea typeface="+mj-ea"/>
              </a:rPr>
              <a:t>인적사고의 발생율을 정확도 </a:t>
            </a:r>
            <a:r>
              <a:rPr lang="en-US" altLang="ko-KR" sz="1400" dirty="0">
                <a:latin typeface="+mj-ea"/>
                <a:ea typeface="+mj-ea"/>
              </a:rPr>
              <a:t>0.5 </a:t>
            </a:r>
            <a:r>
              <a:rPr lang="ko-KR" altLang="en-US" sz="1400" dirty="0">
                <a:latin typeface="+mj-ea"/>
                <a:ea typeface="+mj-ea"/>
              </a:rPr>
              <a:t>내외로 예측 가능한 모델 완성</a:t>
            </a:r>
            <a:endParaRPr lang="en-US" altLang="ko-KR" sz="1400" dirty="0">
              <a:latin typeface="+mj-ea"/>
              <a:ea typeface="+mj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400" dirty="0" err="1">
                <a:latin typeface="+mj-ea"/>
                <a:ea typeface="+mj-ea"/>
              </a:rPr>
              <a:t>XGBoost</a:t>
            </a:r>
            <a:r>
              <a:rPr lang="en-US" altLang="ko-KR" sz="1400" dirty="0">
                <a:latin typeface="+mj-ea"/>
                <a:ea typeface="+mj-ea"/>
              </a:rPr>
              <a:t>,</a:t>
            </a:r>
            <a:r>
              <a:rPr lang="ko-KR" altLang="en-US" sz="1400" dirty="0">
                <a:latin typeface="+mj-ea"/>
                <a:ea typeface="+mj-ea"/>
              </a:rPr>
              <a:t> </a:t>
            </a:r>
            <a:r>
              <a:rPr lang="en-US" altLang="ko-KR" sz="1400" dirty="0" err="1">
                <a:latin typeface="+mj-ea"/>
                <a:ea typeface="+mj-ea"/>
              </a:rPr>
              <a:t>LightGBM</a:t>
            </a:r>
            <a:r>
              <a:rPr lang="en-US" altLang="ko-KR" sz="1400" dirty="0">
                <a:latin typeface="+mj-ea"/>
                <a:ea typeface="+mj-ea"/>
              </a:rPr>
              <a:t>,</a:t>
            </a:r>
            <a:r>
              <a:rPr lang="ko-KR" altLang="en-US" sz="1400" dirty="0">
                <a:latin typeface="+mj-ea"/>
                <a:ea typeface="+mj-ea"/>
              </a:rPr>
              <a:t> </a:t>
            </a:r>
            <a:r>
              <a:rPr lang="en-US" altLang="ko-KR" sz="1400" dirty="0" err="1">
                <a:latin typeface="+mj-ea"/>
                <a:ea typeface="+mj-ea"/>
              </a:rPr>
              <a:t>CatBoost</a:t>
            </a:r>
            <a:r>
              <a:rPr lang="en-US" altLang="ko-KR" sz="1400" dirty="0">
                <a:latin typeface="+mj-ea"/>
                <a:ea typeface="+mj-ea"/>
              </a:rPr>
              <a:t> 3</a:t>
            </a:r>
            <a:r>
              <a:rPr lang="ko-KR" altLang="en-US" sz="1400" dirty="0">
                <a:latin typeface="+mj-ea"/>
                <a:ea typeface="+mj-ea"/>
              </a:rPr>
              <a:t>종의 모델을 </a:t>
            </a:r>
            <a:r>
              <a:rPr lang="en-US" altLang="ko-KR" sz="1400" dirty="0">
                <a:latin typeface="+mj-ea"/>
                <a:ea typeface="+mj-ea"/>
              </a:rPr>
              <a:t>Soft Voting </a:t>
            </a:r>
            <a:r>
              <a:rPr lang="ko-KR" altLang="en-US" sz="1400" dirty="0">
                <a:latin typeface="+mj-ea"/>
                <a:ea typeface="+mj-ea"/>
              </a:rPr>
              <a:t>앙상블을 수행한 모델의 성능이 가장 우수했음</a:t>
            </a:r>
            <a:endParaRPr lang="en-US" altLang="ko-KR" sz="1400" dirty="0">
              <a:latin typeface="+mj-ea"/>
              <a:ea typeface="+mj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400" dirty="0">
              <a:latin typeface="+mj-ea"/>
              <a:ea typeface="+mj-ea"/>
            </a:endParaRPr>
          </a:p>
          <a:p>
            <a:pPr marL="228600" indent="-228600">
              <a:buFont typeface="+mj-lt"/>
              <a:buAutoNum type="arabicPeriod"/>
            </a:pPr>
            <a:endParaRPr lang="en-US" altLang="ko-KR" sz="1400" dirty="0">
              <a:latin typeface="+mj-ea"/>
              <a:ea typeface="+mj-ea"/>
            </a:endParaRPr>
          </a:p>
          <a:p>
            <a:pPr marL="228600" indent="-228600">
              <a:buFont typeface="+mj-lt"/>
              <a:buAutoNum type="arabicPeriod"/>
            </a:pPr>
            <a:r>
              <a:rPr lang="ko-KR" altLang="en-US" sz="1400" dirty="0">
                <a:latin typeface="+mj-ea"/>
                <a:ea typeface="+mj-ea"/>
              </a:rPr>
              <a:t>공사환경에 따라 어떠한 작업에서 어떠한 사고가 고위험도에 속하는지 확인할 수 있음</a:t>
            </a:r>
            <a:endParaRPr lang="en-US" altLang="ko-KR" sz="1400" dirty="0">
              <a:latin typeface="+mj-ea"/>
              <a:ea typeface="+mj-ea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B35E52D-23C5-F0D3-9C4C-5A54A8E8EC02}"/>
              </a:ext>
            </a:extLst>
          </p:cNvPr>
          <p:cNvSpPr/>
          <p:nvPr/>
        </p:nvSpPr>
        <p:spPr>
          <a:xfrm>
            <a:off x="143524" y="3264833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0552B2-666F-8953-7F5F-85ACDC966560}"/>
              </a:ext>
            </a:extLst>
          </p:cNvPr>
          <p:cNvSpPr txBox="1"/>
          <p:nvPr/>
        </p:nvSpPr>
        <p:spPr>
          <a:xfrm>
            <a:off x="350980" y="3268032"/>
            <a:ext cx="18710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연구의 시사점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F5EA5D5-DA45-D288-20DA-89C11AFB25AF}"/>
              </a:ext>
            </a:extLst>
          </p:cNvPr>
          <p:cNvSpPr txBox="1"/>
          <p:nvPr/>
        </p:nvSpPr>
        <p:spPr>
          <a:xfrm>
            <a:off x="143524" y="3917340"/>
            <a:ext cx="1108904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ko-KR" altLang="en-US" sz="1400" dirty="0">
                <a:latin typeface="+mj-ea"/>
                <a:ea typeface="+mj-ea"/>
              </a:rPr>
              <a:t>특정한 조건</a:t>
            </a:r>
            <a:r>
              <a:rPr lang="en-US" altLang="ko-KR" sz="1400" dirty="0">
                <a:latin typeface="+mj-ea"/>
                <a:ea typeface="+mj-ea"/>
              </a:rPr>
              <a:t>(</a:t>
            </a:r>
            <a:r>
              <a:rPr lang="ko-KR" altLang="en-US" sz="1400" dirty="0">
                <a:latin typeface="+mj-ea"/>
                <a:ea typeface="+mj-ea"/>
              </a:rPr>
              <a:t>공사 현장</a:t>
            </a:r>
            <a:r>
              <a:rPr lang="en-US" altLang="ko-KR" sz="1400" dirty="0">
                <a:latin typeface="+mj-ea"/>
                <a:ea typeface="+mj-ea"/>
              </a:rPr>
              <a:t>)</a:t>
            </a:r>
            <a:r>
              <a:rPr lang="ko-KR" altLang="en-US" sz="1400" dirty="0">
                <a:latin typeface="+mj-ea"/>
                <a:ea typeface="+mj-ea"/>
              </a:rPr>
              <a:t>하에서 발생가능성이 높은 산재 유형을 추정하여 산업재해 예방에 기여</a:t>
            </a:r>
            <a:endParaRPr lang="en-US" altLang="ko-KR" sz="1400" dirty="0">
              <a:latin typeface="+mj-ea"/>
              <a:ea typeface="+mj-ea"/>
            </a:endParaRPr>
          </a:p>
          <a:p>
            <a:pPr marL="228600" indent="-228600">
              <a:buFont typeface="+mj-lt"/>
              <a:buAutoNum type="arabicPeriod"/>
            </a:pPr>
            <a:endParaRPr lang="en-US" altLang="ko-KR" sz="1400" dirty="0">
              <a:latin typeface="+mj-ea"/>
              <a:ea typeface="+mj-ea"/>
            </a:endParaRPr>
          </a:p>
          <a:p>
            <a:pPr marL="228600" indent="-228600">
              <a:buFont typeface="+mj-lt"/>
              <a:buAutoNum type="arabicPeriod"/>
            </a:pPr>
            <a:r>
              <a:rPr lang="ko-KR" altLang="en-US" sz="1400" dirty="0">
                <a:latin typeface="+mj-ea"/>
                <a:ea typeface="+mj-ea"/>
              </a:rPr>
              <a:t>산업 재해 발생 유형을 결정하는 주요한 요인 중 개인 방호가 포함되어 산업재해 예방을 위해서는 개인 방호조치에 대한 강조가 필요함을 시사함</a:t>
            </a:r>
            <a:endParaRPr lang="en-US" altLang="ko-KR" sz="1400" dirty="0">
              <a:latin typeface="+mj-ea"/>
              <a:ea typeface="+mj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j-ea"/>
                <a:ea typeface="+mj-ea"/>
              </a:rPr>
              <a:t>다만 모델링 결과에서 </a:t>
            </a:r>
            <a:r>
              <a:rPr lang="en-US" altLang="ko-KR" sz="1400" dirty="0">
                <a:latin typeface="+mj-ea"/>
                <a:ea typeface="+mj-ea"/>
              </a:rPr>
              <a:t>Feature Importance</a:t>
            </a:r>
            <a:r>
              <a:rPr lang="ko-KR" altLang="en-US" sz="1400" dirty="0">
                <a:latin typeface="+mj-ea"/>
                <a:ea typeface="+mj-ea"/>
              </a:rPr>
              <a:t>의 분포는 매우 많은 변수들에 분포되어 있어 실제 산업재해 발생 예측은 다양한 요인을 모두 고려하여 판별하여야 함</a:t>
            </a:r>
            <a:endParaRPr lang="en-US" altLang="ko-KR" sz="1400" dirty="0">
              <a:latin typeface="+mj-ea"/>
              <a:ea typeface="+mj-ea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3DFD1FD5-44BF-6586-9158-4A221694B56D}"/>
              </a:ext>
            </a:extLst>
          </p:cNvPr>
          <p:cNvGrpSpPr/>
          <p:nvPr/>
        </p:nvGrpSpPr>
        <p:grpSpPr>
          <a:xfrm>
            <a:off x="0" y="0"/>
            <a:ext cx="12192000" cy="1107559"/>
            <a:chOff x="0" y="0"/>
            <a:chExt cx="12192000" cy="1107559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091294D5-DA09-A342-5D81-B334D3C8E947}"/>
                </a:ext>
              </a:extLst>
            </p:cNvPr>
            <p:cNvGrpSpPr/>
            <p:nvPr/>
          </p:nvGrpSpPr>
          <p:grpSpPr>
            <a:xfrm>
              <a:off x="0" y="0"/>
              <a:ext cx="12192000" cy="1083429"/>
              <a:chOff x="0" y="0"/>
              <a:chExt cx="12192000" cy="1083429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42EB9CA3-3DC9-1FC8-5A01-0D508B43911D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107696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BB9799FC-F414-465D-BDFA-52D4AA4D2A3E}"/>
                  </a:ext>
                </a:extLst>
              </p:cNvPr>
              <p:cNvSpPr/>
              <p:nvPr/>
            </p:nvSpPr>
            <p:spPr>
              <a:xfrm>
                <a:off x="457200" y="266700"/>
                <a:ext cx="609599" cy="810259"/>
              </a:xfrm>
              <a:prstGeom prst="rect">
                <a:avLst/>
              </a:prstGeom>
              <a:solidFill>
                <a:srgbClr val="FFBD3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r"/>
                <a:endParaRPr lang="ko-KR" altLang="en-US" sz="3200" b="1" dirty="0">
                  <a:solidFill>
                    <a:srgbClr val="30404F"/>
                  </a:solidFill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598A076-566A-60F2-D2CF-FF124C072BE9}"/>
                  </a:ext>
                </a:extLst>
              </p:cNvPr>
              <p:cNvSpPr txBox="1"/>
              <p:nvPr/>
            </p:nvSpPr>
            <p:spPr>
              <a:xfrm>
                <a:off x="1066800" y="560209"/>
                <a:ext cx="700578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800" b="1" spc="-300" dirty="0">
                    <a:solidFill>
                      <a:schemeClr val="bg1"/>
                    </a:solidFill>
                  </a:rPr>
                  <a:t>연구 결과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982A42C-40B1-A808-F224-1E5B05B4370B}"/>
                  </a:ext>
                </a:extLst>
              </p:cNvPr>
              <p:cNvSpPr txBox="1"/>
              <p:nvPr/>
            </p:nvSpPr>
            <p:spPr>
              <a:xfrm>
                <a:off x="1066799" y="245785"/>
                <a:ext cx="50292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b="1" spc="-300" dirty="0">
                    <a:solidFill>
                      <a:schemeClr val="bg1"/>
                    </a:solidFill>
                  </a:rPr>
                  <a:t>결론</a:t>
                </a:r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4AA0798-1B4F-0D53-EBD4-ABE76F933859}"/>
                </a:ext>
              </a:extLst>
            </p:cNvPr>
            <p:cNvSpPr txBox="1"/>
            <p:nvPr/>
          </p:nvSpPr>
          <p:spPr>
            <a:xfrm>
              <a:off x="350980" y="584339"/>
              <a:ext cx="7850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spc="-300" dirty="0">
                  <a:solidFill>
                    <a:srgbClr val="30404F"/>
                  </a:solidFill>
                </a:rPr>
                <a:t>4-1</a:t>
              </a:r>
              <a:endParaRPr lang="ko-KR" altLang="en-US" sz="2800" b="1" spc="-300" dirty="0">
                <a:solidFill>
                  <a:srgbClr val="30404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99144159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 advClick="0" advTm="1000">
        <p159:morph option="byObject"/>
      </p:transition>
    </mc:Choice>
    <mc:Fallback>
      <p:transition spd="slow" advClick="0" advTm="1000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9D65BF-6060-DF5C-BE3F-59B65B4130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E1D0F2F-1946-1961-586D-A1591EE91709}"/>
              </a:ext>
            </a:extLst>
          </p:cNvPr>
          <p:cNvSpPr txBox="1"/>
          <p:nvPr/>
        </p:nvSpPr>
        <p:spPr>
          <a:xfrm>
            <a:off x="339536" y="1264666"/>
            <a:ext cx="18710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연구 기대효과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92F0D85-5472-B788-EB2A-6313D13791B1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DEBF861-EDAF-1BA2-9E15-553808EECCB7}"/>
              </a:ext>
            </a:extLst>
          </p:cNvPr>
          <p:cNvSpPr txBox="1"/>
          <p:nvPr/>
        </p:nvSpPr>
        <p:spPr>
          <a:xfrm>
            <a:off x="132080" y="1913974"/>
            <a:ext cx="1053993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ko-KR" altLang="en-US" sz="1400" dirty="0">
                <a:latin typeface="+mj-ea"/>
                <a:ea typeface="+mj-ea"/>
              </a:rPr>
              <a:t>건설업 환경에서의 고위험 요소 사전 감지 및 사전 예방 가능</a:t>
            </a:r>
            <a:endParaRPr lang="en-US" altLang="ko-KR" sz="1400" dirty="0">
              <a:latin typeface="+mj-ea"/>
              <a:ea typeface="+mj-ea"/>
            </a:endParaRPr>
          </a:p>
          <a:p>
            <a:pPr marL="228600" indent="-228600">
              <a:buFont typeface="+mj-lt"/>
              <a:buAutoNum type="arabicPeriod"/>
            </a:pPr>
            <a:endParaRPr lang="en-US" altLang="ko-KR" sz="1400" dirty="0">
              <a:latin typeface="+mj-ea"/>
              <a:ea typeface="+mj-ea"/>
            </a:endParaRPr>
          </a:p>
          <a:p>
            <a:pPr marL="228600" indent="-228600">
              <a:buFont typeface="+mj-lt"/>
              <a:buAutoNum type="arabicPeriod"/>
            </a:pPr>
            <a:r>
              <a:rPr lang="ko-KR" altLang="en-US" sz="1400" dirty="0">
                <a:latin typeface="+mj-ea"/>
                <a:ea typeface="+mj-ea"/>
              </a:rPr>
              <a:t>정부 </a:t>
            </a:r>
            <a:r>
              <a:rPr lang="en-US" altLang="ko-KR" sz="1400" dirty="0">
                <a:latin typeface="+mj-ea"/>
                <a:ea typeface="+mj-ea"/>
              </a:rPr>
              <a:t>/ </a:t>
            </a:r>
            <a:r>
              <a:rPr lang="ko-KR" altLang="en-US" sz="1400" dirty="0">
                <a:latin typeface="+mj-ea"/>
                <a:ea typeface="+mj-ea"/>
              </a:rPr>
              <a:t>기업 </a:t>
            </a:r>
            <a:r>
              <a:rPr lang="en-US" altLang="ko-KR" sz="1400" dirty="0">
                <a:latin typeface="+mj-ea"/>
                <a:ea typeface="+mj-ea"/>
              </a:rPr>
              <a:t>/ </a:t>
            </a:r>
            <a:r>
              <a:rPr lang="ko-KR" altLang="en-US" sz="1400" dirty="0">
                <a:latin typeface="+mj-ea"/>
                <a:ea typeface="+mj-ea"/>
              </a:rPr>
              <a:t>구직자에 대한 기대 효과 제안</a:t>
            </a:r>
            <a:r>
              <a:rPr lang="en-US" altLang="ko-KR" sz="1400" dirty="0">
                <a:latin typeface="+mj-ea"/>
                <a:ea typeface="+mj-ea"/>
              </a:rPr>
              <a:t>…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j-ea"/>
                <a:ea typeface="+mj-ea"/>
              </a:rPr>
              <a:t>정부는 고위험군 발생 예방을 위한 법적 정책 수립</a:t>
            </a:r>
            <a:endParaRPr lang="en-US" altLang="ko-KR" sz="1400" dirty="0">
              <a:latin typeface="+mj-ea"/>
              <a:ea typeface="+mj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j-ea"/>
                <a:ea typeface="+mj-ea"/>
              </a:rPr>
              <a:t>기업은 산재 사전 발생을 대비하여 이윤 손실 최소화</a:t>
            </a:r>
            <a:endParaRPr lang="en-US" altLang="ko-KR" sz="1400" dirty="0">
              <a:latin typeface="+mj-ea"/>
              <a:ea typeface="+mj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j-ea"/>
                <a:ea typeface="+mj-ea"/>
              </a:rPr>
              <a:t>구직 </a:t>
            </a:r>
            <a:r>
              <a:rPr lang="en-US" altLang="ko-KR" sz="1400" dirty="0">
                <a:latin typeface="+mj-ea"/>
                <a:ea typeface="+mj-ea"/>
              </a:rPr>
              <a:t>/ </a:t>
            </a:r>
            <a:r>
              <a:rPr lang="ko-KR" altLang="en-US" sz="1400" dirty="0">
                <a:latin typeface="+mj-ea"/>
                <a:ea typeface="+mj-ea"/>
              </a:rPr>
              <a:t>종사자는 직업 선택 및 산재 발생에 의한 책임 부가에 대한 전문적인 뒷받침이 되는 자료 제공</a:t>
            </a:r>
            <a:endParaRPr lang="en-US" altLang="ko-KR" sz="1400" dirty="0">
              <a:latin typeface="+mj-ea"/>
              <a:ea typeface="+mj-ea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27B286A-158F-48FD-873D-FA4C765B17B8}"/>
              </a:ext>
            </a:extLst>
          </p:cNvPr>
          <p:cNvGrpSpPr/>
          <p:nvPr/>
        </p:nvGrpSpPr>
        <p:grpSpPr>
          <a:xfrm>
            <a:off x="0" y="0"/>
            <a:ext cx="12192000" cy="1107559"/>
            <a:chOff x="0" y="0"/>
            <a:chExt cx="12192000" cy="1107559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4D5401C4-D5DB-0CE8-4846-D6475D60CCB4}"/>
                </a:ext>
              </a:extLst>
            </p:cNvPr>
            <p:cNvGrpSpPr/>
            <p:nvPr/>
          </p:nvGrpSpPr>
          <p:grpSpPr>
            <a:xfrm>
              <a:off x="0" y="0"/>
              <a:ext cx="12192000" cy="1083429"/>
              <a:chOff x="0" y="0"/>
              <a:chExt cx="12192000" cy="1083429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A8B92588-1900-6FEA-E45B-4B0B83320D48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107696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92AED1A3-BD24-C446-F274-6A340503FF2F}"/>
                  </a:ext>
                </a:extLst>
              </p:cNvPr>
              <p:cNvSpPr/>
              <p:nvPr/>
            </p:nvSpPr>
            <p:spPr>
              <a:xfrm>
                <a:off x="457200" y="266700"/>
                <a:ext cx="609599" cy="810259"/>
              </a:xfrm>
              <a:prstGeom prst="rect">
                <a:avLst/>
              </a:prstGeom>
              <a:solidFill>
                <a:srgbClr val="FFBD3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r"/>
                <a:endParaRPr lang="ko-KR" altLang="en-US" sz="3200" b="1" dirty="0">
                  <a:solidFill>
                    <a:srgbClr val="30404F"/>
                  </a:solidFill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DD65D65-646B-034A-F882-7B9762AA686A}"/>
                  </a:ext>
                </a:extLst>
              </p:cNvPr>
              <p:cNvSpPr txBox="1"/>
              <p:nvPr/>
            </p:nvSpPr>
            <p:spPr>
              <a:xfrm>
                <a:off x="1066800" y="560209"/>
                <a:ext cx="700578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800" b="1" spc="-300" dirty="0">
                    <a:solidFill>
                      <a:schemeClr val="bg1"/>
                    </a:solidFill>
                  </a:rPr>
                  <a:t>정책 제언 및 연구 기대 효과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3AA0924-57B2-7C31-57D0-A8D938C642A1}"/>
                  </a:ext>
                </a:extLst>
              </p:cNvPr>
              <p:cNvSpPr txBox="1"/>
              <p:nvPr/>
            </p:nvSpPr>
            <p:spPr>
              <a:xfrm>
                <a:off x="1066799" y="245785"/>
                <a:ext cx="50292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b="1" spc="-300" dirty="0">
                    <a:solidFill>
                      <a:schemeClr val="bg1"/>
                    </a:solidFill>
                  </a:rPr>
                  <a:t>결론</a:t>
                </a:r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4670D37-4D8A-6F36-153E-B2A8623643C4}"/>
                </a:ext>
              </a:extLst>
            </p:cNvPr>
            <p:cNvSpPr txBox="1"/>
            <p:nvPr/>
          </p:nvSpPr>
          <p:spPr>
            <a:xfrm>
              <a:off x="350980" y="584339"/>
              <a:ext cx="7850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spc="-300" dirty="0">
                  <a:solidFill>
                    <a:srgbClr val="30404F"/>
                  </a:solidFill>
                </a:rPr>
                <a:t>4-2</a:t>
              </a:r>
              <a:endParaRPr lang="ko-KR" altLang="en-US" sz="2800" b="1" spc="-300" dirty="0">
                <a:solidFill>
                  <a:srgbClr val="30404F"/>
                </a:solidFill>
              </a:endParaRPr>
            </a:p>
          </p:txBody>
        </p:sp>
      </p:grp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92F0D85-5472-B788-EB2A-6313D13791B1}"/>
              </a:ext>
            </a:extLst>
          </p:cNvPr>
          <p:cNvSpPr/>
          <p:nvPr/>
        </p:nvSpPr>
        <p:spPr>
          <a:xfrm>
            <a:off x="132080" y="4027758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E1D0F2F-1946-1961-586D-A1591EE91709}"/>
              </a:ext>
            </a:extLst>
          </p:cNvPr>
          <p:cNvSpPr txBox="1"/>
          <p:nvPr/>
        </p:nvSpPr>
        <p:spPr>
          <a:xfrm>
            <a:off x="339536" y="4030957"/>
            <a:ext cx="13260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정책 제언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DEBF861-EDAF-1BA2-9E15-553808EECCB7}"/>
              </a:ext>
            </a:extLst>
          </p:cNvPr>
          <p:cNvSpPr txBox="1"/>
          <p:nvPr/>
        </p:nvSpPr>
        <p:spPr>
          <a:xfrm>
            <a:off x="132080" y="4680265"/>
            <a:ext cx="1053993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ko-KR" altLang="en-US" sz="1400" dirty="0">
                <a:latin typeface="+mj-ea"/>
                <a:ea typeface="+mj-ea"/>
              </a:rPr>
              <a:t>발생 유형에 따른 각각의 예방대책방안 수립</a:t>
            </a:r>
            <a:endParaRPr lang="en-US" altLang="ko-KR" sz="1400" dirty="0">
              <a:latin typeface="+mj-ea"/>
              <a:ea typeface="+mj-ea"/>
            </a:endParaRPr>
          </a:p>
          <a:p>
            <a:pPr marL="228600" indent="-228600">
              <a:buFont typeface="+mj-lt"/>
              <a:buAutoNum type="arabicPeriod"/>
            </a:pPr>
            <a:endParaRPr lang="en-US" altLang="ko-KR" sz="1400" dirty="0">
              <a:latin typeface="+mj-ea"/>
              <a:ea typeface="+mj-ea"/>
            </a:endParaRPr>
          </a:p>
          <a:p>
            <a:pPr marL="228600" indent="-228600">
              <a:buFont typeface="+mj-lt"/>
              <a:buAutoNum type="arabicPeriod"/>
            </a:pPr>
            <a:r>
              <a:rPr lang="ko-KR" altLang="en-US" sz="1400" dirty="0">
                <a:latin typeface="+mj-ea"/>
                <a:ea typeface="+mj-ea"/>
              </a:rPr>
              <a:t>해당공사현장에서 발생 가능성이 높은 </a:t>
            </a:r>
            <a:r>
              <a:rPr lang="en-US" altLang="ko-KR" sz="1400" dirty="0">
                <a:latin typeface="+mj-ea"/>
                <a:ea typeface="+mj-ea"/>
              </a:rPr>
              <a:t>3</a:t>
            </a:r>
            <a:r>
              <a:rPr lang="ko-KR" altLang="en-US" sz="1400" dirty="0">
                <a:latin typeface="+mj-ea"/>
                <a:ea typeface="+mj-ea"/>
              </a:rPr>
              <a:t>가지 유형을 제공하고 경각심을 제고</a:t>
            </a:r>
            <a:endParaRPr lang="en-US" altLang="ko-KR" sz="1400" dirty="0">
              <a:latin typeface="+mj-ea"/>
              <a:ea typeface="+mj-ea"/>
            </a:endParaRPr>
          </a:p>
          <a:p>
            <a:pPr marL="228600" indent="-228600">
              <a:buFont typeface="+mj-lt"/>
              <a:buAutoNum type="arabicPeriod"/>
            </a:pPr>
            <a:endParaRPr lang="en-US" altLang="ko-KR" sz="1400" dirty="0">
              <a:latin typeface="+mj-ea"/>
              <a:ea typeface="+mj-ea"/>
            </a:endParaRPr>
          </a:p>
          <a:p>
            <a:pPr marL="228600" indent="-228600">
              <a:buFont typeface="+mj-lt"/>
              <a:buAutoNum type="arabicPeriod"/>
            </a:pPr>
            <a:r>
              <a:rPr lang="ko-KR" altLang="en-US" sz="1400" dirty="0">
                <a:latin typeface="+mj-ea"/>
                <a:ea typeface="+mj-ea"/>
              </a:rPr>
              <a:t>개인별 부주의가 산업 재해 발생원인중 대다수</a:t>
            </a:r>
            <a:r>
              <a:rPr lang="en-US" altLang="ko-KR" sz="1400" dirty="0">
                <a:latin typeface="+mj-ea"/>
                <a:ea typeface="+mj-ea"/>
              </a:rPr>
              <a:t>(64.8% </a:t>
            </a:r>
            <a:r>
              <a:rPr lang="ko-KR" altLang="en-US" sz="1400" dirty="0">
                <a:latin typeface="+mj-ea"/>
                <a:ea typeface="+mj-ea"/>
              </a:rPr>
              <a:t>이상</a:t>
            </a:r>
            <a:r>
              <a:rPr lang="en-US" altLang="ko-KR" sz="1400" dirty="0">
                <a:latin typeface="+mj-ea"/>
                <a:ea typeface="+mj-ea"/>
              </a:rPr>
              <a:t>)</a:t>
            </a:r>
            <a:r>
              <a:rPr lang="ko-KR" altLang="en-US" sz="1400" dirty="0">
                <a:latin typeface="+mj-ea"/>
                <a:ea typeface="+mj-ea"/>
              </a:rPr>
              <a:t>이므로 작업자 통제 강화</a:t>
            </a:r>
            <a:endParaRPr lang="en-US" altLang="ko-KR" sz="1400" dirty="0">
              <a:latin typeface="+mj-ea"/>
              <a:ea typeface="+mj-ea"/>
            </a:endParaRPr>
          </a:p>
          <a:p>
            <a:pPr marL="228600" indent="-228600">
              <a:buFont typeface="+mj-lt"/>
              <a:buAutoNum type="arabicPeriod"/>
            </a:pPr>
            <a:endParaRPr lang="en-US" altLang="ko-KR" sz="14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258784534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 advClick="0" advTm="1000">
        <p159:morph option="byObject"/>
      </p:transition>
    </mc:Choice>
    <mc:Fallback>
      <p:transition spd="slow" advClick="0" advTm="100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9D65BF-6060-DF5C-BE3F-59B65B4130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FDEBF861-EDAF-1BA2-9E15-553808EECCB7}"/>
              </a:ext>
            </a:extLst>
          </p:cNvPr>
          <p:cNvSpPr txBox="1"/>
          <p:nvPr/>
        </p:nvSpPr>
        <p:spPr>
          <a:xfrm>
            <a:off x="2306550" y="1292274"/>
            <a:ext cx="7578899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 err="1"/>
              <a:t>연구소개</a:t>
            </a:r>
            <a:endParaRPr lang="ko-KR" altLang="en-US" dirty="0"/>
          </a:p>
          <a:p>
            <a:r>
              <a:rPr lang="ko-KR" altLang="en-US" dirty="0"/>
              <a:t>	</a:t>
            </a:r>
            <a:r>
              <a:rPr lang="en-US" altLang="ko-KR" dirty="0"/>
              <a:t>1-1. </a:t>
            </a:r>
            <a:r>
              <a:rPr lang="ko-KR" altLang="en-US" dirty="0"/>
              <a:t>연구 배경</a:t>
            </a:r>
            <a:endParaRPr lang="en-US" altLang="ko-KR" dirty="0"/>
          </a:p>
          <a:p>
            <a:r>
              <a:rPr lang="en-US" altLang="ko-KR" dirty="0"/>
              <a:t>	1-2. </a:t>
            </a:r>
            <a:r>
              <a:rPr lang="ko-KR" altLang="en-US" dirty="0"/>
              <a:t>연구 목적</a:t>
            </a:r>
            <a:endParaRPr lang="en-US" altLang="ko-KR" dirty="0"/>
          </a:p>
          <a:p>
            <a:r>
              <a:rPr lang="en-US" altLang="ko-KR" dirty="0"/>
              <a:t>2. </a:t>
            </a:r>
            <a:r>
              <a:rPr lang="ko-KR" altLang="en-US" dirty="0"/>
              <a:t>이론적 배경</a:t>
            </a:r>
            <a:endParaRPr lang="en-US" altLang="ko-KR" dirty="0"/>
          </a:p>
          <a:p>
            <a:r>
              <a:rPr lang="en-US" altLang="ko-KR" dirty="0"/>
              <a:t>	2-1. </a:t>
            </a:r>
            <a:r>
              <a:rPr lang="ko-KR" altLang="en-US" dirty="0"/>
              <a:t>선행 연구</a:t>
            </a:r>
            <a:endParaRPr lang="en-US" altLang="ko-KR" dirty="0"/>
          </a:p>
          <a:p>
            <a:r>
              <a:rPr lang="en-US" altLang="ko-KR" dirty="0"/>
              <a:t>3. </a:t>
            </a:r>
            <a:r>
              <a:rPr lang="ko-KR" altLang="en-US" dirty="0"/>
              <a:t>연구방법</a:t>
            </a:r>
            <a:endParaRPr lang="en-US" altLang="ko-KR" dirty="0"/>
          </a:p>
          <a:p>
            <a:r>
              <a:rPr lang="ko-KR" altLang="en-US" dirty="0"/>
              <a:t>	</a:t>
            </a:r>
            <a:r>
              <a:rPr lang="en-US" altLang="ko-KR" dirty="0"/>
              <a:t>3-1. </a:t>
            </a:r>
            <a:r>
              <a:rPr lang="ko-KR" altLang="en-US" dirty="0" err="1"/>
              <a:t>연구모형</a:t>
            </a:r>
            <a:r>
              <a:rPr lang="ko-KR" altLang="en-US" dirty="0"/>
              <a:t> 및 가설</a:t>
            </a:r>
            <a:endParaRPr lang="en-US" altLang="ko-KR" dirty="0"/>
          </a:p>
          <a:p>
            <a:r>
              <a:rPr lang="ko-KR" altLang="en-US" dirty="0"/>
              <a:t>	</a:t>
            </a:r>
            <a:r>
              <a:rPr lang="en-US" altLang="ko-KR" dirty="0"/>
              <a:t>3-2. </a:t>
            </a:r>
            <a:r>
              <a:rPr lang="ko-KR" altLang="en-US" dirty="0"/>
              <a:t>분석 순서도</a:t>
            </a:r>
            <a:endParaRPr lang="en-US" altLang="ko-KR" dirty="0"/>
          </a:p>
          <a:p>
            <a:r>
              <a:rPr lang="ko-KR" altLang="en-US" dirty="0"/>
              <a:t>	</a:t>
            </a:r>
            <a:r>
              <a:rPr lang="en-US" altLang="ko-KR" dirty="0"/>
              <a:t>3-3. </a:t>
            </a:r>
            <a:r>
              <a:rPr lang="ko-KR" altLang="en-US" dirty="0"/>
              <a:t>데이터 수집</a:t>
            </a:r>
            <a:r>
              <a:rPr lang="en-US" altLang="ko-KR" dirty="0"/>
              <a:t> – </a:t>
            </a:r>
            <a:r>
              <a:rPr lang="ko-KR" altLang="en-US" dirty="0" err="1"/>
              <a:t>크롤링</a:t>
            </a:r>
            <a:r>
              <a:rPr lang="en-US" altLang="ko-KR" dirty="0"/>
              <a:t>, </a:t>
            </a:r>
            <a:r>
              <a:rPr lang="en-US" altLang="ko-KR" dirty="0" err="1"/>
              <a:t>api</a:t>
            </a:r>
            <a:r>
              <a:rPr lang="en-US" altLang="ko-KR" dirty="0"/>
              <a:t> </a:t>
            </a:r>
            <a:r>
              <a:rPr lang="ko-KR" altLang="en-US" dirty="0"/>
              <a:t>연동</a:t>
            </a:r>
            <a:endParaRPr lang="en-US" altLang="ko-KR" dirty="0"/>
          </a:p>
          <a:p>
            <a:r>
              <a:rPr lang="en-US" altLang="ko-KR" dirty="0"/>
              <a:t>	3-4. </a:t>
            </a:r>
            <a:r>
              <a:rPr lang="ko-KR" altLang="en-US" dirty="0"/>
              <a:t>변수 선택</a:t>
            </a:r>
            <a:endParaRPr lang="en-US" altLang="ko-KR" dirty="0"/>
          </a:p>
          <a:p>
            <a:r>
              <a:rPr lang="en-US" altLang="ko-KR" dirty="0"/>
              <a:t>	3-5. </a:t>
            </a:r>
            <a:r>
              <a:rPr lang="ko-KR" altLang="en-US" dirty="0"/>
              <a:t>데이터 전처리</a:t>
            </a:r>
            <a:endParaRPr lang="en-US" altLang="ko-KR" dirty="0"/>
          </a:p>
          <a:p>
            <a:r>
              <a:rPr lang="en-US" altLang="ko-KR" dirty="0"/>
              <a:t>4. </a:t>
            </a:r>
            <a:r>
              <a:rPr lang="ko-KR" altLang="en-US" dirty="0"/>
              <a:t>모델링</a:t>
            </a:r>
            <a:r>
              <a:rPr lang="en-US" altLang="ko-KR" dirty="0"/>
              <a:t>(</a:t>
            </a:r>
            <a:r>
              <a:rPr lang="ko-KR" altLang="en-US" dirty="0"/>
              <a:t>분석결과</a:t>
            </a:r>
            <a:r>
              <a:rPr lang="en-US" altLang="ko-KR" dirty="0"/>
              <a:t>)</a:t>
            </a:r>
            <a:endParaRPr lang="ko-KR" altLang="en-US" dirty="0"/>
          </a:p>
          <a:p>
            <a:r>
              <a:rPr lang="en-US" altLang="ko-KR" dirty="0"/>
              <a:t>5. </a:t>
            </a:r>
            <a:r>
              <a:rPr lang="ko-KR" altLang="en-US" dirty="0"/>
              <a:t>결론</a:t>
            </a:r>
            <a:endParaRPr lang="en-US" altLang="ko-KR" dirty="0"/>
          </a:p>
          <a:p>
            <a:r>
              <a:rPr lang="ko-KR" altLang="en-US" dirty="0"/>
              <a:t>	</a:t>
            </a:r>
            <a:r>
              <a:rPr lang="en-US" altLang="ko-KR" dirty="0"/>
              <a:t>5-1. </a:t>
            </a:r>
            <a:r>
              <a:rPr lang="ko-KR" altLang="en-US" dirty="0"/>
              <a:t>연구결과 요약</a:t>
            </a:r>
            <a:endParaRPr lang="en-US" altLang="ko-KR" dirty="0"/>
          </a:p>
          <a:p>
            <a:r>
              <a:rPr lang="ko-KR" altLang="en-US" dirty="0"/>
              <a:t>	</a:t>
            </a:r>
            <a:r>
              <a:rPr lang="en-US" altLang="ko-KR" dirty="0"/>
              <a:t>5-2. </a:t>
            </a:r>
            <a:r>
              <a:rPr lang="ko-KR" altLang="en-US" dirty="0"/>
              <a:t>연구의 논의와 시사점</a:t>
            </a:r>
          </a:p>
          <a:p>
            <a:r>
              <a:rPr lang="ko-KR" altLang="en-US" dirty="0"/>
              <a:t>	</a:t>
            </a:r>
            <a:r>
              <a:rPr lang="en-US" altLang="ko-KR" dirty="0"/>
              <a:t>5-3. </a:t>
            </a:r>
            <a:r>
              <a:rPr lang="ko-KR" altLang="en-US" dirty="0"/>
              <a:t>정책 제언 및 기대효과 </a:t>
            </a:r>
            <a:r>
              <a:rPr lang="en-US" altLang="ko-KR" dirty="0"/>
              <a:t>– </a:t>
            </a:r>
            <a:r>
              <a:rPr lang="ko-KR" altLang="en-US" dirty="0"/>
              <a:t>정부 </a:t>
            </a:r>
            <a:r>
              <a:rPr lang="en-US" altLang="ko-KR" dirty="0"/>
              <a:t>/ </a:t>
            </a:r>
            <a:r>
              <a:rPr lang="ko-KR" altLang="en-US" dirty="0"/>
              <a:t>기업 </a:t>
            </a:r>
            <a:r>
              <a:rPr lang="en-US" altLang="ko-KR" dirty="0"/>
              <a:t>/ </a:t>
            </a:r>
            <a:r>
              <a:rPr lang="ko-KR" altLang="en-US" dirty="0"/>
              <a:t>구직자</a:t>
            </a:r>
            <a:endParaRPr lang="en-US" altLang="ko-KR" dirty="0"/>
          </a:p>
          <a:p>
            <a:r>
              <a:rPr lang="ko-KR" altLang="en-US" dirty="0"/>
              <a:t>	</a:t>
            </a:r>
            <a:r>
              <a:rPr lang="en-US" altLang="ko-KR" dirty="0"/>
              <a:t>5-4. </a:t>
            </a:r>
            <a:r>
              <a:rPr lang="ko-KR" altLang="en-US" dirty="0"/>
              <a:t>연구의 한계점 및 향후 </a:t>
            </a:r>
            <a:r>
              <a:rPr lang="ko-KR" altLang="en-US" dirty="0" err="1"/>
              <a:t>연구제언</a:t>
            </a:r>
            <a:endParaRPr lang="en-US" altLang="ko-KR" dirty="0"/>
          </a:p>
          <a:p>
            <a:r>
              <a:rPr lang="en-US" altLang="ko-KR" dirty="0"/>
              <a:t>6. </a:t>
            </a:r>
            <a:r>
              <a:rPr lang="ko-KR" altLang="en-US" dirty="0"/>
              <a:t>참고문헌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76E95CA-F61D-D21B-AA82-A787ABFA1E6C}"/>
              </a:ext>
            </a:extLst>
          </p:cNvPr>
          <p:cNvGrpSpPr/>
          <p:nvPr/>
        </p:nvGrpSpPr>
        <p:grpSpPr>
          <a:xfrm>
            <a:off x="0" y="0"/>
            <a:ext cx="12192000" cy="1107559"/>
            <a:chOff x="0" y="0"/>
            <a:chExt cx="12192000" cy="1107559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598E5FD1-39CB-E72F-1319-513ACD70AFDC}"/>
                </a:ext>
              </a:extLst>
            </p:cNvPr>
            <p:cNvGrpSpPr/>
            <p:nvPr/>
          </p:nvGrpSpPr>
          <p:grpSpPr>
            <a:xfrm>
              <a:off x="0" y="0"/>
              <a:ext cx="12192000" cy="1083429"/>
              <a:chOff x="0" y="0"/>
              <a:chExt cx="12192000" cy="1083429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A67C2D54-8478-3110-ABEE-C9F3347A1B42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107696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BB0FFEBB-D5D4-B5D4-0E27-7A2094A3837E}"/>
                  </a:ext>
                </a:extLst>
              </p:cNvPr>
              <p:cNvSpPr/>
              <p:nvPr/>
            </p:nvSpPr>
            <p:spPr>
              <a:xfrm>
                <a:off x="457200" y="266700"/>
                <a:ext cx="609599" cy="810259"/>
              </a:xfrm>
              <a:prstGeom prst="rect">
                <a:avLst/>
              </a:prstGeom>
              <a:solidFill>
                <a:srgbClr val="FFBD3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r"/>
                <a:endParaRPr lang="ko-KR" altLang="en-US" sz="3200" b="1" dirty="0">
                  <a:solidFill>
                    <a:srgbClr val="30404F"/>
                  </a:solidFill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3322127-FA42-7FB4-D21B-D209E15E6377}"/>
                  </a:ext>
                </a:extLst>
              </p:cNvPr>
              <p:cNvSpPr txBox="1"/>
              <p:nvPr/>
            </p:nvSpPr>
            <p:spPr>
              <a:xfrm>
                <a:off x="1066800" y="560209"/>
                <a:ext cx="50292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800" b="1" spc="-300" dirty="0">
                    <a:solidFill>
                      <a:schemeClr val="bg1"/>
                    </a:solidFill>
                  </a:rPr>
                  <a:t>INDEX</a:t>
                </a:r>
                <a:endParaRPr lang="ko-KR" altLang="en-US" sz="2800" b="1" spc="-3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1565AEE-A034-DD34-EC43-55CD22ABEB43}"/>
                  </a:ext>
                </a:extLst>
              </p:cNvPr>
              <p:cNvSpPr txBox="1"/>
              <p:nvPr/>
            </p:nvSpPr>
            <p:spPr>
              <a:xfrm>
                <a:off x="1066799" y="245785"/>
                <a:ext cx="50292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ko-KR" altLang="en-US" sz="1600" b="1" spc="-3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7B5CAE7-0192-58F1-7682-98C23368BF07}"/>
                </a:ext>
              </a:extLst>
            </p:cNvPr>
            <p:cNvSpPr txBox="1"/>
            <p:nvPr/>
          </p:nvSpPr>
          <p:spPr>
            <a:xfrm>
              <a:off x="350980" y="584339"/>
              <a:ext cx="7850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spc="-300" dirty="0">
                  <a:solidFill>
                    <a:srgbClr val="30404F"/>
                  </a:solidFill>
                </a:rPr>
                <a:t>1-0</a:t>
              </a:r>
              <a:endParaRPr lang="ko-KR" altLang="en-US" sz="2800" b="1" spc="-300" dirty="0">
                <a:solidFill>
                  <a:srgbClr val="30404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93236509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 advClick="0" advTm="1000">
        <p159:morph option="byObject"/>
      </p:transition>
    </mc:Choice>
    <mc:Fallback>
      <p:transition spd="slow" advClick="0" advTm="1000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9D65BF-6060-DF5C-BE3F-59B65B4130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E1D0F2F-1946-1961-586D-A1591EE91709}"/>
              </a:ext>
            </a:extLst>
          </p:cNvPr>
          <p:cNvSpPr txBox="1"/>
          <p:nvPr/>
        </p:nvSpPr>
        <p:spPr>
          <a:xfrm>
            <a:off x="339536" y="1264666"/>
            <a:ext cx="18710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연구의 한계점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92F0D85-5472-B788-EB2A-6313D13791B1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DEBF861-EDAF-1BA2-9E15-553808EECCB7}"/>
              </a:ext>
            </a:extLst>
          </p:cNvPr>
          <p:cNvSpPr txBox="1"/>
          <p:nvPr/>
        </p:nvSpPr>
        <p:spPr>
          <a:xfrm>
            <a:off x="132080" y="1913974"/>
            <a:ext cx="1053993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ko-KR" altLang="en-US" sz="1400" dirty="0">
                <a:latin typeface="+mj-ea"/>
                <a:ea typeface="+mj-ea"/>
              </a:rPr>
              <a:t>산재 </a:t>
            </a:r>
            <a:r>
              <a:rPr lang="ko-KR" altLang="en-US" sz="1400" dirty="0" err="1">
                <a:latin typeface="+mj-ea"/>
                <a:ea typeface="+mj-ea"/>
              </a:rPr>
              <a:t>발생율</a:t>
            </a:r>
            <a:r>
              <a:rPr lang="ko-KR" altLang="en-US" sz="1400" dirty="0">
                <a:latin typeface="+mj-ea"/>
                <a:ea typeface="+mj-ea"/>
              </a:rPr>
              <a:t> 자체는 확인하기 어려움</a:t>
            </a:r>
            <a:endParaRPr lang="en-US" altLang="ko-KR" sz="1400" dirty="0">
              <a:latin typeface="+mj-ea"/>
              <a:ea typeface="+mj-ea"/>
            </a:endParaRPr>
          </a:p>
          <a:p>
            <a:pPr marL="228600" indent="-228600">
              <a:buFont typeface="+mj-lt"/>
              <a:buAutoNum type="arabicPeriod"/>
            </a:pPr>
            <a:endParaRPr lang="en-US" altLang="ko-KR" sz="1400" dirty="0">
              <a:latin typeface="+mj-ea"/>
              <a:ea typeface="+mj-ea"/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altLang="ko-KR" sz="1400" dirty="0">
                <a:latin typeface="+mj-ea"/>
                <a:ea typeface="+mj-ea"/>
              </a:rPr>
              <a:t>0.5</a:t>
            </a:r>
            <a:r>
              <a:rPr lang="ko-KR" altLang="en-US" sz="1400" dirty="0">
                <a:latin typeface="+mj-ea"/>
                <a:ea typeface="+mj-ea"/>
              </a:rPr>
              <a:t>의 정확도에서 추가 개선 필요</a:t>
            </a:r>
            <a:endParaRPr lang="en-US" altLang="ko-KR" sz="1400" dirty="0">
              <a:latin typeface="+mj-ea"/>
              <a:ea typeface="+mj-ea"/>
            </a:endParaRPr>
          </a:p>
          <a:p>
            <a:pPr marL="228600" indent="-228600">
              <a:buFont typeface="+mj-lt"/>
              <a:buAutoNum type="arabicPeriod"/>
            </a:pPr>
            <a:endParaRPr lang="en-US" altLang="ko-KR" sz="1400" dirty="0">
              <a:latin typeface="+mj-ea"/>
              <a:ea typeface="+mj-ea"/>
            </a:endParaRPr>
          </a:p>
          <a:p>
            <a:pPr marL="228600" indent="-228600">
              <a:buFont typeface="+mj-lt"/>
              <a:buAutoNum type="arabicPeriod"/>
            </a:pPr>
            <a:r>
              <a:rPr lang="ko-KR" altLang="en-US" sz="1400" dirty="0">
                <a:latin typeface="+mj-ea"/>
                <a:ea typeface="+mj-ea"/>
              </a:rPr>
              <a:t>개인에 대한 특성이 데이터에 존재하지 않음</a:t>
            </a:r>
            <a:endParaRPr lang="en-US" altLang="ko-KR" sz="1400" dirty="0">
              <a:latin typeface="+mj-ea"/>
              <a:ea typeface="+mj-ea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E93E4561-5108-A67B-415D-1A09D1E90363}"/>
              </a:ext>
            </a:extLst>
          </p:cNvPr>
          <p:cNvGrpSpPr/>
          <p:nvPr/>
        </p:nvGrpSpPr>
        <p:grpSpPr>
          <a:xfrm>
            <a:off x="0" y="0"/>
            <a:ext cx="12192000" cy="1107559"/>
            <a:chOff x="0" y="0"/>
            <a:chExt cx="12192000" cy="1107559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9C6B2812-1EE0-67D5-951E-EAC1D507B3F6}"/>
                </a:ext>
              </a:extLst>
            </p:cNvPr>
            <p:cNvGrpSpPr/>
            <p:nvPr/>
          </p:nvGrpSpPr>
          <p:grpSpPr>
            <a:xfrm>
              <a:off x="0" y="0"/>
              <a:ext cx="12192000" cy="1083429"/>
              <a:chOff x="0" y="0"/>
              <a:chExt cx="12192000" cy="1083429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468B243B-D733-2C2C-0B71-14FF522FE46E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107696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CF79E5A5-8881-851B-1543-8B1EE3805B74}"/>
                  </a:ext>
                </a:extLst>
              </p:cNvPr>
              <p:cNvSpPr/>
              <p:nvPr/>
            </p:nvSpPr>
            <p:spPr>
              <a:xfrm>
                <a:off x="457200" y="266700"/>
                <a:ext cx="609599" cy="810259"/>
              </a:xfrm>
              <a:prstGeom prst="rect">
                <a:avLst/>
              </a:prstGeom>
              <a:solidFill>
                <a:srgbClr val="FFBD3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r"/>
                <a:endParaRPr lang="ko-KR" altLang="en-US" sz="3200" b="1" dirty="0">
                  <a:solidFill>
                    <a:srgbClr val="30404F"/>
                  </a:solidFill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672A1CA-B49F-9FB4-F4FF-95598EFCD9E6}"/>
                  </a:ext>
                </a:extLst>
              </p:cNvPr>
              <p:cNvSpPr txBox="1"/>
              <p:nvPr/>
            </p:nvSpPr>
            <p:spPr>
              <a:xfrm>
                <a:off x="1066800" y="560209"/>
                <a:ext cx="700578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800" b="1" spc="-300" dirty="0">
                    <a:solidFill>
                      <a:schemeClr val="bg1"/>
                    </a:solidFill>
                  </a:rPr>
                  <a:t>연구의 한계점 및 향후 연구제안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91D4D65-72E4-CFF2-48A2-0FC7787E9EA8}"/>
                  </a:ext>
                </a:extLst>
              </p:cNvPr>
              <p:cNvSpPr txBox="1"/>
              <p:nvPr/>
            </p:nvSpPr>
            <p:spPr>
              <a:xfrm>
                <a:off x="1066799" y="245785"/>
                <a:ext cx="50292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b="1" spc="-300" dirty="0">
                    <a:solidFill>
                      <a:schemeClr val="bg1"/>
                    </a:solidFill>
                  </a:rPr>
                  <a:t>결론</a:t>
                </a:r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951FC42-DC56-731A-4755-D309B2045B8A}"/>
                </a:ext>
              </a:extLst>
            </p:cNvPr>
            <p:cNvSpPr txBox="1"/>
            <p:nvPr/>
          </p:nvSpPr>
          <p:spPr>
            <a:xfrm>
              <a:off x="350980" y="584339"/>
              <a:ext cx="7850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spc="-300" dirty="0">
                  <a:solidFill>
                    <a:srgbClr val="30404F"/>
                  </a:solidFill>
                </a:rPr>
                <a:t>4-3</a:t>
              </a:r>
              <a:endParaRPr lang="ko-KR" altLang="en-US" sz="2800" b="1" spc="-300" dirty="0">
                <a:solidFill>
                  <a:srgbClr val="30404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67205572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 advClick="0" advTm="1000">
        <p159:morph option="byObject"/>
      </p:transition>
    </mc:Choice>
    <mc:Fallback>
      <p:transition spd="slow" advClick="0" advTm="1000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6351865"/>
              </p:ext>
            </p:extLst>
          </p:nvPr>
        </p:nvGraphicFramePr>
        <p:xfrm>
          <a:off x="778933" y="1439334"/>
          <a:ext cx="9465733" cy="4191000"/>
        </p:xfrm>
        <a:graphic>
          <a:graphicData uri="http://schemas.openxmlformats.org/drawingml/2006/table">
            <a:tbl>
              <a:tblPr/>
              <a:tblGrid>
                <a:gridCol w="9465733">
                  <a:extLst>
                    <a:ext uri="{9D8B030D-6E8A-4147-A177-3AD203B41FA5}">
                      <a16:colId xmlns:a16="http://schemas.microsoft.com/office/drawing/2014/main" val="2542167413"/>
                    </a:ext>
                  </a:extLst>
                </a:gridCol>
              </a:tblGrid>
              <a:tr h="4191000">
                <a:tc>
                  <a:txBody>
                    <a:bodyPr/>
                    <a:lstStyle/>
                    <a:p>
                      <a:pPr marL="171450" marR="0" indent="-17145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e-</a:t>
                      </a:r>
                      <a:r>
                        <a:rPr lang="ko-KR" altLang="en-US" sz="1000" b="0" dirty="0" err="1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나라지표</a:t>
                      </a:r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 </a:t>
                      </a:r>
                      <a:r>
                        <a:rPr lang="en-US" altLang="ko-KR" sz="1000" b="0" dirty="0" err="1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n.d.</a:t>
                      </a:r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“</a:t>
                      </a:r>
                      <a:r>
                        <a:rPr lang="ko-KR" altLang="en-US" sz="1000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산업재해현황</a:t>
                      </a:r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”, 2024</a:t>
                      </a:r>
                      <a:r>
                        <a:rPr lang="ko-KR" altLang="en-US" sz="1000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년 </a:t>
                      </a:r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  <a:r>
                        <a:rPr lang="ko-KR" altLang="en-US" sz="1000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월 </a:t>
                      </a:r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  <a:r>
                        <a:rPr lang="ko-KR" altLang="en-US" sz="1000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일 접속</a:t>
                      </a:r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https://www.index.go.kr/unity/potal/main/EachDtlPageDetail.do?idx_cd=1514</a:t>
                      </a:r>
                    </a:p>
                    <a:p>
                      <a:pPr marL="171450" marR="0" indent="-17145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KOSIS. </a:t>
                      </a:r>
                      <a:r>
                        <a:rPr lang="en-US" altLang="ko-KR" sz="1000" b="0" kern="0" spc="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n.d.</a:t>
                      </a: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“</a:t>
                      </a: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전체 재해 현황 및 분석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업종별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</a:t>
                      </a: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산업별 중분류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)”, </a:t>
                      </a:r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2024</a:t>
                      </a:r>
                      <a:r>
                        <a:rPr lang="ko-KR" altLang="en-US" sz="1000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년 </a:t>
                      </a:r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  <a:r>
                        <a:rPr lang="ko-KR" altLang="en-US" sz="1000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월 </a:t>
                      </a:r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  <a:r>
                        <a:rPr lang="ko-KR" altLang="en-US" sz="1000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일 접속</a:t>
                      </a:r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https://kosis.kr/statHtml/statHtml.do?orgId=118&amp;tblId=DT_11806_N022&amp;vw_cd=MT_ZTITLE&amp;list_id=118_11806_ciek6458&amp;seqNo=&amp;lang_mode=ko&amp;language=kor&amp;obj_var_id=&amp;itm_id=&amp;conn_path=MT_ZTITLE</a:t>
                      </a:r>
                    </a:p>
                    <a:p>
                      <a:pPr marL="171450" marR="0" indent="-17145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안전보건공단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 </a:t>
                      </a:r>
                      <a:r>
                        <a:rPr lang="en-US" altLang="ko-KR" sz="1000" b="0" kern="0" spc="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n.d.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“</a:t>
                      </a: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「산업재해통계 </a:t>
                      </a:r>
                      <a:r>
                        <a:rPr lang="ko-KR" altLang="en-US" sz="1000" b="0" kern="0" spc="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인포그래픽</a:t>
                      </a: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」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 </a:t>
                      </a: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통계로 보는 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2022</a:t>
                      </a: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년도 산업재해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”, 2023</a:t>
                      </a: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년 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월 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29</a:t>
                      </a: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일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https://www.kosha.or.kr/kosha/data/mediaBankMain.do</a:t>
                      </a:r>
                    </a:p>
                    <a:p>
                      <a:pPr marL="171450" marR="0" indent="-17145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kern="0" spc="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김학열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, </a:t>
                      </a: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허태영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, “</a:t>
                      </a: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산업재해 발생의 </a:t>
                      </a:r>
                      <a:r>
                        <a:rPr lang="ko-KR" altLang="en-US" sz="1000" b="0" kern="0" spc="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상대위험도</a:t>
                      </a: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 분석 및 </a:t>
                      </a:r>
                      <a:r>
                        <a:rPr lang="ko-KR" altLang="en-US" sz="1000" b="0" kern="0" spc="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순환분포</a:t>
                      </a: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 모형 추정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,”(</a:t>
                      </a: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서울도시연구 제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11</a:t>
                      </a: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권 제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1</a:t>
                      </a: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호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, 2010. 3), 127~138.</a:t>
                      </a:r>
                      <a:endParaRPr lang="ko-KR" altLang="en-US" sz="2400" b="0" kern="0" spc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171450" marR="0" indent="-17145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김현수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, </a:t>
                      </a: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이현수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, </a:t>
                      </a:r>
                      <a:r>
                        <a:rPr lang="ko-KR" altLang="en-US" sz="1000" b="0" kern="0" spc="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박문서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, “</a:t>
                      </a: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건설공사의 정량적 위험도 산정 방법론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,”(</a:t>
                      </a: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한국건설관리학회 학술발표대회 논문집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, 2008), 463~466</a:t>
                      </a:r>
                      <a:endParaRPr lang="ko-KR" altLang="en-US" sz="2400" b="0" kern="0" spc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171450" marR="0" indent="-17145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kern="0" spc="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조민건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, </a:t>
                      </a: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이동환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, </a:t>
                      </a: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박주영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, </a:t>
                      </a: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박승희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, “</a:t>
                      </a: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건설현장 정형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·</a:t>
                      </a: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비정형데이터를 활용한 기계학습 기반의 </a:t>
                      </a:r>
                      <a:r>
                        <a:rPr lang="ko-KR" altLang="en-US" sz="1000" b="0" kern="0" spc="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건설재해</a:t>
                      </a: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 예측 모델 개발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,”(</a:t>
                      </a: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대한토목학회 논문집 제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42</a:t>
                      </a: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권 제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1</a:t>
                      </a: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호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(</a:t>
                      </a: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통권 제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220</a:t>
                      </a: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호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), 2022), 127~134</a:t>
                      </a:r>
                      <a:endParaRPr lang="ko-KR" altLang="en-US" sz="2400" b="0" kern="0" spc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171450" marR="0" indent="-17145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김명중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, </a:t>
                      </a: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박선영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, “</a:t>
                      </a: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기업 특성이 산업재해 발생에 미치는 영향 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: </a:t>
                      </a: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중소기업과 대기업 비교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,”</a:t>
                      </a:r>
                      <a:r>
                        <a:rPr lang="ko-KR" altLang="en-US" sz="1000" b="0" kern="0" spc="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산업연구</a:t>
                      </a: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Journal of Industrial Studies(J.I.S)(2023) Vol.4 No.2</a:t>
                      </a:r>
                      <a:endParaRPr lang="ko-KR" altLang="en-US" sz="1100" b="0" kern="0" spc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171450" marR="0" indent="-17145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kern="0" spc="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서동민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, “</a:t>
                      </a: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인공지능을 활용한 산업재해 예방 현황과 전망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,” </a:t>
                      </a: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한국콘텐츠학회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(2023) Vol.21 No.1</a:t>
                      </a:r>
                      <a:endParaRPr lang="ko-KR" altLang="en-US" sz="1100" b="0" kern="0" spc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171450" marR="0" indent="-17145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송태호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, ”</a:t>
                      </a: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건축시공현장관리를 위한 가설공사 위험도 지수 모델 제안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,“ (</a:t>
                      </a: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석사학위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, </a:t>
                      </a: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금오공과대학교 산업대학원 토목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,</a:t>
                      </a: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환경 및 건축공학과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, 2019)</a:t>
                      </a:r>
                      <a:endParaRPr lang="ko-KR" altLang="en-US" sz="1100" b="0" kern="0" spc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37749617"/>
                  </a:ext>
                </a:extLst>
              </a:tr>
            </a:tbl>
          </a:graphicData>
        </a:graphic>
      </p:graphicFrame>
      <p:grpSp>
        <p:nvGrpSpPr>
          <p:cNvPr id="4" name="그룹 3">
            <a:extLst>
              <a:ext uri="{FF2B5EF4-FFF2-40B4-BE49-F238E27FC236}">
                <a16:creationId xmlns:a16="http://schemas.microsoft.com/office/drawing/2014/main" id="{AD6F70AA-FE65-4365-81A3-9395920C87EF}"/>
              </a:ext>
            </a:extLst>
          </p:cNvPr>
          <p:cNvGrpSpPr/>
          <p:nvPr/>
        </p:nvGrpSpPr>
        <p:grpSpPr>
          <a:xfrm>
            <a:off x="0" y="0"/>
            <a:ext cx="12192000" cy="1107559"/>
            <a:chOff x="0" y="0"/>
            <a:chExt cx="12192000" cy="1107559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D067BF56-8BCB-BD6C-2318-1BF2E3A956F7}"/>
                </a:ext>
              </a:extLst>
            </p:cNvPr>
            <p:cNvGrpSpPr/>
            <p:nvPr/>
          </p:nvGrpSpPr>
          <p:grpSpPr>
            <a:xfrm>
              <a:off x="0" y="0"/>
              <a:ext cx="12192000" cy="1083429"/>
              <a:chOff x="0" y="0"/>
              <a:chExt cx="12192000" cy="1083429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A3BFEB6E-4F53-C5B4-6FD8-FBCB11CD47A1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107696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F628D4F4-63C1-1BF6-FF2E-747283FEC10C}"/>
                  </a:ext>
                </a:extLst>
              </p:cNvPr>
              <p:cNvSpPr/>
              <p:nvPr/>
            </p:nvSpPr>
            <p:spPr>
              <a:xfrm>
                <a:off x="457200" y="266700"/>
                <a:ext cx="609599" cy="810259"/>
              </a:xfrm>
              <a:prstGeom prst="rect">
                <a:avLst/>
              </a:prstGeom>
              <a:solidFill>
                <a:srgbClr val="FFBD3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r"/>
                <a:endParaRPr lang="ko-KR" altLang="en-US" sz="3200" b="1" dirty="0">
                  <a:solidFill>
                    <a:srgbClr val="30404F"/>
                  </a:solidFill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4E4BE00-E632-0FDC-306B-E33DC496DCF6}"/>
                  </a:ext>
                </a:extLst>
              </p:cNvPr>
              <p:cNvSpPr txBox="1"/>
              <p:nvPr/>
            </p:nvSpPr>
            <p:spPr>
              <a:xfrm>
                <a:off x="1066800" y="560209"/>
                <a:ext cx="700578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800" b="1" spc="-300" dirty="0">
                    <a:solidFill>
                      <a:schemeClr val="bg1"/>
                    </a:solidFill>
                  </a:rPr>
                  <a:t>참고 문헌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C62742C-E287-9A22-50B4-82FE615F8DA7}"/>
                  </a:ext>
                </a:extLst>
              </p:cNvPr>
              <p:cNvSpPr txBox="1"/>
              <p:nvPr/>
            </p:nvSpPr>
            <p:spPr>
              <a:xfrm>
                <a:off x="1066799" y="245785"/>
                <a:ext cx="50292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b="1" spc="-300" dirty="0">
                    <a:solidFill>
                      <a:schemeClr val="bg1"/>
                    </a:solidFill>
                  </a:rPr>
                  <a:t>참고 문헌</a:t>
                </a:r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1D77808-369A-6888-223D-8019AEEB8632}"/>
                </a:ext>
              </a:extLst>
            </p:cNvPr>
            <p:cNvSpPr txBox="1"/>
            <p:nvPr/>
          </p:nvSpPr>
          <p:spPr>
            <a:xfrm>
              <a:off x="350980" y="584339"/>
              <a:ext cx="7850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spc="-300" dirty="0">
                  <a:solidFill>
                    <a:srgbClr val="30404F"/>
                  </a:solidFill>
                </a:rPr>
                <a:t>5-1</a:t>
              </a:r>
              <a:endParaRPr lang="ko-KR" altLang="en-US" sz="2800" b="1" spc="-300" dirty="0">
                <a:solidFill>
                  <a:srgbClr val="30404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46603838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 advClick="0" advTm="1000">
        <p159:morph option="byObject"/>
      </p:transition>
    </mc:Choice>
    <mc:Fallback>
      <p:transition spd="slow" advClick="0" advTm="100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6F45506C-CAD4-B9C7-73A2-39A829876845}"/>
              </a:ext>
            </a:extLst>
          </p:cNvPr>
          <p:cNvSpPr txBox="1"/>
          <p:nvPr/>
        </p:nvSpPr>
        <p:spPr>
          <a:xfrm>
            <a:off x="309923" y="1405135"/>
            <a:ext cx="11427312" cy="11646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건설업에서 산업재해의 심각성을 보여주는 사건으로 </a:t>
            </a:r>
            <a:r>
              <a:rPr lang="en-US" altLang="ko-KR" sz="1200" dirty="0"/>
              <a:t>2022</a:t>
            </a:r>
            <a:r>
              <a:rPr lang="ko-KR" altLang="en-US" sz="1200" dirty="0"/>
              <a:t>년 발생한 광주 화정 아이파크 붕괴 사고</a:t>
            </a:r>
            <a:r>
              <a:rPr lang="en-US" altLang="ko-KR" sz="1200" dirty="0"/>
              <a:t>(2022.1.11)</a:t>
            </a:r>
            <a:r>
              <a:rPr lang="ko-KR" altLang="en-US" sz="1200" dirty="0"/>
              <a:t>가 있다</a:t>
            </a:r>
            <a:r>
              <a:rPr lang="en-US" altLang="ko-KR" sz="1200" dirty="0"/>
              <a:t>.</a:t>
            </a:r>
            <a:r>
              <a:rPr lang="ko-KR" altLang="en-US" sz="1200" dirty="0"/>
              <a:t> 날씨를 고려하지 않은 무리한 공사 일정과 비용절감을 이유로 여러 번의 재하청을 거치며 부실한 설계를 용인하였고</a:t>
            </a:r>
            <a:r>
              <a:rPr lang="en-US" altLang="ko-KR" sz="1200" dirty="0"/>
              <a:t>, </a:t>
            </a:r>
            <a:r>
              <a:rPr lang="ko-KR" altLang="en-US" sz="1200" dirty="0"/>
              <a:t>다수의 사상 사고로 사회에 큰 파장을 불러일으켰다</a:t>
            </a:r>
            <a:r>
              <a:rPr lang="en-US" altLang="ko-KR" sz="1200" dirty="0"/>
              <a:t>.</a:t>
            </a:r>
            <a:r>
              <a:rPr lang="ko-KR" altLang="en-US" sz="1200" dirty="0"/>
              <a:t> 해당 사고가 발생하기 </a:t>
            </a:r>
            <a:r>
              <a:rPr lang="en-US" altLang="ko-KR" sz="1200" dirty="0"/>
              <a:t>7</a:t>
            </a:r>
            <a:r>
              <a:rPr lang="ko-KR" altLang="en-US" sz="1200" dirty="0"/>
              <a:t>개월 전에는 광주에서 철거작업을 하던 건물이 붕괴되는 사고가 있었으며</a:t>
            </a:r>
            <a:r>
              <a:rPr lang="en-US" altLang="ko-KR" sz="1200" dirty="0"/>
              <a:t>, 2023</a:t>
            </a:r>
            <a:r>
              <a:rPr lang="ko-KR" altLang="en-US" sz="1200" dirty="0"/>
              <a:t>년에는 광주 아이파크 붕괴 사고에서 화두가 되었던 동일한 </a:t>
            </a:r>
            <a:r>
              <a:rPr lang="ko-KR" altLang="en-US" sz="1200" dirty="0" err="1"/>
              <a:t>무량판</a:t>
            </a:r>
            <a:r>
              <a:rPr lang="ko-KR" altLang="en-US" sz="1200" dirty="0"/>
              <a:t> 구조로 설계된 검단 신도시의 아파트 붕괴사고가 있었다</a:t>
            </a:r>
            <a:r>
              <a:rPr lang="en-US" altLang="ko-KR" sz="1200" dirty="0"/>
              <a:t>. 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DCD3E5BA-4840-98AB-A9B2-EFA210E6B6B7}"/>
              </a:ext>
            </a:extLst>
          </p:cNvPr>
          <p:cNvGrpSpPr/>
          <p:nvPr/>
        </p:nvGrpSpPr>
        <p:grpSpPr>
          <a:xfrm>
            <a:off x="0" y="0"/>
            <a:ext cx="12192000" cy="1107559"/>
            <a:chOff x="0" y="0"/>
            <a:chExt cx="12192000" cy="1107559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286EFB60-63BC-9333-FAE3-19F33B66616C}"/>
                </a:ext>
              </a:extLst>
            </p:cNvPr>
            <p:cNvGrpSpPr/>
            <p:nvPr/>
          </p:nvGrpSpPr>
          <p:grpSpPr>
            <a:xfrm>
              <a:off x="0" y="0"/>
              <a:ext cx="12192000" cy="1083429"/>
              <a:chOff x="0" y="0"/>
              <a:chExt cx="12192000" cy="1083429"/>
            </a:xfrm>
          </p:grpSpPr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63A9228E-1F07-3B99-4D2B-EF3F20FC58B1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107696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D9432692-2A9D-960F-F793-C81D973910AF}"/>
                  </a:ext>
                </a:extLst>
              </p:cNvPr>
              <p:cNvSpPr/>
              <p:nvPr/>
            </p:nvSpPr>
            <p:spPr>
              <a:xfrm>
                <a:off x="457200" y="266700"/>
                <a:ext cx="609599" cy="810259"/>
              </a:xfrm>
              <a:prstGeom prst="rect">
                <a:avLst/>
              </a:prstGeom>
              <a:solidFill>
                <a:srgbClr val="FFBD3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r"/>
                <a:endParaRPr lang="ko-KR" altLang="en-US" sz="3200" b="1" dirty="0">
                  <a:solidFill>
                    <a:srgbClr val="30404F"/>
                  </a:solidFill>
                </a:endParaRP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7C9592E-FA6C-947B-A9CF-6A80BF8D14FD}"/>
                  </a:ext>
                </a:extLst>
              </p:cNvPr>
              <p:cNvSpPr txBox="1"/>
              <p:nvPr/>
            </p:nvSpPr>
            <p:spPr>
              <a:xfrm>
                <a:off x="1066800" y="560209"/>
                <a:ext cx="50292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800" b="1" spc="-300" dirty="0">
                    <a:solidFill>
                      <a:schemeClr val="bg1"/>
                    </a:solidFill>
                  </a:rPr>
                  <a:t>연구 배경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0EA57AA-467A-49DC-F7B7-DD17BA1A8FA7}"/>
                  </a:ext>
                </a:extLst>
              </p:cNvPr>
              <p:cNvSpPr txBox="1"/>
              <p:nvPr/>
            </p:nvSpPr>
            <p:spPr>
              <a:xfrm>
                <a:off x="1066799" y="245785"/>
                <a:ext cx="50292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b="1" spc="-300" dirty="0">
                    <a:solidFill>
                      <a:schemeClr val="bg1"/>
                    </a:solidFill>
                  </a:rPr>
                  <a:t>연구 소개</a:t>
                </a:r>
              </a:p>
            </p:txBody>
          </p: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14514DC-362A-52BF-3BF9-1CC728F4410D}"/>
                </a:ext>
              </a:extLst>
            </p:cNvPr>
            <p:cNvSpPr txBox="1"/>
            <p:nvPr/>
          </p:nvSpPr>
          <p:spPr>
            <a:xfrm>
              <a:off x="350980" y="584339"/>
              <a:ext cx="7850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spc="-300" dirty="0">
                  <a:solidFill>
                    <a:srgbClr val="30404F"/>
                  </a:solidFill>
                </a:rPr>
                <a:t>1-1</a:t>
              </a:r>
              <a:endParaRPr lang="ko-KR" altLang="en-US" sz="2800" b="1" spc="-300" dirty="0">
                <a:solidFill>
                  <a:srgbClr val="30404F"/>
                </a:solidFill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BF008A8B-EE07-484A-8505-56B1EED5395B}"/>
              </a:ext>
            </a:extLst>
          </p:cNvPr>
          <p:cNvSpPr txBox="1"/>
          <p:nvPr/>
        </p:nvSpPr>
        <p:spPr>
          <a:xfrm>
            <a:off x="1956959" y="6412160"/>
            <a:ext cx="10235041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700" dirty="0"/>
              <a:t>1) </a:t>
            </a:r>
            <a:r>
              <a:rPr lang="ko-KR" altLang="en-US" sz="700" dirty="0" err="1"/>
              <a:t>류인하</a:t>
            </a:r>
            <a:r>
              <a:rPr lang="en-US" altLang="ko-KR" sz="700" i="0" dirty="0">
                <a:effectLst/>
                <a:highlight>
                  <a:srgbClr val="FFFFFF"/>
                </a:highlight>
                <a:latin typeface="Pretendard JP"/>
              </a:rPr>
              <a:t>·</a:t>
            </a:r>
            <a:r>
              <a:rPr lang="ko-KR" altLang="en-US" sz="700" dirty="0" err="1"/>
              <a:t>강인석</a:t>
            </a:r>
            <a:r>
              <a:rPr lang="ko-KR" altLang="en-US" sz="700" dirty="0"/>
              <a:t> 기자</a:t>
            </a:r>
            <a:r>
              <a:rPr lang="en-US" altLang="ko-KR" sz="700" dirty="0"/>
              <a:t>, </a:t>
            </a:r>
            <a:r>
              <a:rPr lang="ko-KR" altLang="en-US" sz="700" i="1" dirty="0">
                <a:effectLst/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‘붕괴’ 광주 </a:t>
            </a:r>
            <a:r>
              <a:rPr lang="ko-KR" altLang="en-US" sz="700" i="1" dirty="0" err="1">
                <a:effectLst/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화정아이파크</a:t>
            </a:r>
            <a:r>
              <a:rPr lang="en-US" altLang="ko-KR" sz="700" i="1" dirty="0">
                <a:effectLst/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, 8</a:t>
            </a:r>
            <a:r>
              <a:rPr lang="ko-KR" altLang="en-US" sz="700" i="1" dirty="0" err="1">
                <a:effectLst/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개동</a:t>
            </a:r>
            <a:r>
              <a:rPr lang="ko-KR" altLang="en-US" sz="700" i="1" dirty="0">
                <a:effectLst/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모두 철거 후 재시공</a:t>
            </a:r>
            <a:r>
              <a:rPr lang="en-US" altLang="ko-KR" sz="700" dirty="0"/>
              <a:t>, 2022, </a:t>
            </a:r>
            <a:r>
              <a:rPr lang="ko-KR" altLang="en-US" sz="700" dirty="0"/>
              <a:t>사진</a:t>
            </a:r>
            <a:r>
              <a:rPr lang="en-US" altLang="ko-KR" sz="700" dirty="0"/>
              <a:t>, </a:t>
            </a:r>
            <a:r>
              <a:rPr lang="ko-KR" altLang="en-US" sz="700" dirty="0"/>
              <a:t>경향신문</a:t>
            </a:r>
            <a:r>
              <a:rPr lang="en-US" altLang="ko-KR" sz="700" dirty="0"/>
              <a:t>, https://m.khan.co.kr/economy/real_estate/article/202205042137055#c2b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89905575-6E2F-E247-A4F3-8104468DE731}"/>
              </a:ext>
            </a:extLst>
          </p:cNvPr>
          <p:cNvGrpSpPr/>
          <p:nvPr/>
        </p:nvGrpSpPr>
        <p:grpSpPr>
          <a:xfrm>
            <a:off x="1132458" y="2867325"/>
            <a:ext cx="9927084" cy="3234779"/>
            <a:chOff x="1066799" y="2867325"/>
            <a:chExt cx="9927084" cy="3234779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C309D8F0-78BD-234F-A137-58999C7E2C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66799" y="2867325"/>
              <a:ext cx="4248715" cy="2836557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FBC2BF6D-61CF-BF72-6BE4-017D50B8E63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22638" y="2867325"/>
              <a:ext cx="4271245" cy="2836556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E055EF8-81CA-5C7E-D655-3A0D2FCE9CB5}"/>
                </a:ext>
              </a:extLst>
            </p:cNvPr>
            <p:cNvSpPr txBox="1"/>
            <p:nvPr/>
          </p:nvSpPr>
          <p:spPr>
            <a:xfrm>
              <a:off x="1382240" y="5794327"/>
              <a:ext cx="361783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400" dirty="0"/>
                <a:t>1) 2022</a:t>
              </a:r>
              <a:r>
                <a:rPr lang="ko-KR" altLang="en-US" sz="1400" dirty="0"/>
                <a:t>년 광주 화정 아이파크 붕괴 사고</a:t>
              </a:r>
              <a:endParaRPr lang="en-US" altLang="ko-KR" sz="1400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7D20212-ED87-62B9-5249-6507ED550083}"/>
                </a:ext>
              </a:extLst>
            </p:cNvPr>
            <p:cNvSpPr txBox="1"/>
            <p:nvPr/>
          </p:nvSpPr>
          <p:spPr>
            <a:xfrm>
              <a:off x="7049344" y="5794327"/>
              <a:ext cx="361783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400" dirty="0"/>
                <a:t>2) 2021</a:t>
              </a:r>
              <a:r>
                <a:rPr lang="ko-KR" altLang="en-US" sz="1400" dirty="0"/>
                <a:t>년 광주 철거 건물붕괴 사고</a:t>
              </a:r>
              <a:endParaRPr lang="en-US" altLang="ko-KR" sz="1400" dirty="0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DEC1E2A6-9581-F717-3D7D-B90E1E20A61F}"/>
              </a:ext>
            </a:extLst>
          </p:cNvPr>
          <p:cNvSpPr txBox="1"/>
          <p:nvPr/>
        </p:nvSpPr>
        <p:spPr>
          <a:xfrm>
            <a:off x="1956959" y="6564980"/>
            <a:ext cx="10235041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700" dirty="0"/>
              <a:t>2) </a:t>
            </a:r>
            <a:r>
              <a:rPr lang="ko-KR" altLang="en-US" sz="700" dirty="0"/>
              <a:t>김영현 기자</a:t>
            </a:r>
            <a:r>
              <a:rPr lang="en-US" altLang="ko-KR" sz="700" dirty="0"/>
              <a:t>, </a:t>
            </a:r>
            <a:r>
              <a:rPr lang="ko-KR" altLang="en-US" sz="700" i="1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소방당국</a:t>
            </a:r>
            <a:r>
              <a:rPr lang="en-US" altLang="ko-KR" sz="700" i="1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700" i="1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광주 철거 건물붕괴 사고 인명수색 종료</a:t>
            </a:r>
            <a:r>
              <a:rPr lang="en-US" altLang="ko-KR" sz="700" dirty="0"/>
              <a:t>, 2021, </a:t>
            </a:r>
            <a:r>
              <a:rPr lang="ko-KR" altLang="en-US" sz="700" dirty="0"/>
              <a:t>사진</a:t>
            </a:r>
            <a:r>
              <a:rPr lang="en-US" altLang="ko-KR" sz="700" dirty="0"/>
              <a:t>, </a:t>
            </a:r>
            <a:r>
              <a:rPr lang="ko-KR" altLang="en-US" sz="700" dirty="0"/>
              <a:t>한국일보</a:t>
            </a:r>
            <a:r>
              <a:rPr lang="en-US" altLang="ko-KR" sz="700" dirty="0"/>
              <a:t>, https://m.hankookilbo.com/News/Read/A2021061019020001814?rPrev=A2021061116070003164</a:t>
            </a:r>
          </a:p>
        </p:txBody>
      </p:sp>
    </p:spTree>
    <p:extLst>
      <p:ext uri="{BB962C8B-B14F-4D97-AF65-F5344CB8AC3E}">
        <p14:creationId xmlns:p14="http://schemas.microsoft.com/office/powerpoint/2010/main" val="10027982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CD139E87-129F-1BE6-25A0-91A8133A9B29}"/>
              </a:ext>
            </a:extLst>
          </p:cNvPr>
          <p:cNvSpPr txBox="1"/>
          <p:nvPr/>
        </p:nvSpPr>
        <p:spPr>
          <a:xfrm>
            <a:off x="7758899" y="6597892"/>
            <a:ext cx="435502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800" dirty="0" err="1"/>
              <a:t>국가통계포털</a:t>
            </a:r>
            <a:r>
              <a:rPr lang="en-US" altLang="ko-KR" sz="800" dirty="0"/>
              <a:t> KOSIS “</a:t>
            </a:r>
            <a:r>
              <a:rPr lang="ko-KR" altLang="en-US" sz="800" i="0" u="none" strike="noStrike" dirty="0">
                <a:solidFill>
                  <a:srgbClr val="585858"/>
                </a:solidFill>
                <a:effectLst/>
              </a:rPr>
              <a:t>전체 재해 현황 및 분석</a:t>
            </a:r>
            <a:r>
              <a:rPr lang="en-US" altLang="ko-KR" sz="800" i="0" u="none" strike="noStrike" dirty="0">
                <a:solidFill>
                  <a:srgbClr val="585858"/>
                </a:solidFill>
                <a:effectLst/>
              </a:rPr>
              <a:t>-</a:t>
            </a:r>
            <a:r>
              <a:rPr lang="ko-KR" altLang="en-US" sz="800" i="0" u="none" strike="noStrike" dirty="0">
                <a:solidFill>
                  <a:srgbClr val="585858"/>
                </a:solidFill>
                <a:effectLst/>
              </a:rPr>
              <a:t>업종별</a:t>
            </a:r>
            <a:r>
              <a:rPr lang="en-US" altLang="ko-KR" sz="800" i="0" u="none" strike="noStrike" dirty="0">
                <a:solidFill>
                  <a:srgbClr val="585858"/>
                </a:solidFill>
                <a:effectLst/>
              </a:rPr>
              <a:t>(</a:t>
            </a:r>
            <a:r>
              <a:rPr lang="ko-KR" altLang="en-US" sz="800" i="0" u="none" strike="noStrike" dirty="0">
                <a:solidFill>
                  <a:srgbClr val="585858"/>
                </a:solidFill>
                <a:effectLst/>
              </a:rPr>
              <a:t>산업별 중분류</a:t>
            </a:r>
            <a:r>
              <a:rPr lang="en-US" altLang="ko-KR" sz="800" i="0" u="none" strike="noStrike" dirty="0">
                <a:solidFill>
                  <a:srgbClr val="585858"/>
                </a:solidFill>
                <a:effectLst/>
              </a:rPr>
              <a:t>) </a:t>
            </a:r>
            <a:r>
              <a:rPr lang="ko-KR" altLang="en-US" sz="800" i="0" u="none" strike="noStrike" dirty="0">
                <a:solidFill>
                  <a:srgbClr val="585858"/>
                </a:solidFill>
                <a:effectLst/>
              </a:rPr>
              <a:t>중</a:t>
            </a:r>
            <a:r>
              <a:rPr lang="en-US" altLang="ko-KR" sz="800" dirty="0">
                <a:solidFill>
                  <a:srgbClr val="585858"/>
                </a:solidFill>
              </a:rPr>
              <a:t> 2018~2022</a:t>
            </a:r>
            <a:r>
              <a:rPr lang="en-US" altLang="ko-KR" sz="800" i="0" u="none" strike="noStrike" dirty="0">
                <a:solidFill>
                  <a:srgbClr val="585858"/>
                </a:solidFill>
                <a:effectLst/>
              </a:rPr>
              <a:t>”</a:t>
            </a:r>
            <a:endParaRPr lang="ko-KR" altLang="en-US" sz="800" i="0" dirty="0">
              <a:solidFill>
                <a:srgbClr val="333333"/>
              </a:solidFill>
              <a:effectLst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0205B6C5-4C05-DE86-3585-4AA884E54065}"/>
              </a:ext>
            </a:extLst>
          </p:cNvPr>
          <p:cNvGrpSpPr/>
          <p:nvPr/>
        </p:nvGrpSpPr>
        <p:grpSpPr>
          <a:xfrm>
            <a:off x="0" y="0"/>
            <a:ext cx="12192000" cy="1107559"/>
            <a:chOff x="0" y="0"/>
            <a:chExt cx="12192000" cy="1107559"/>
          </a:xfrm>
        </p:grpSpPr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2470919C-71A4-0CF7-E8F6-A32FF814DE3D}"/>
                </a:ext>
              </a:extLst>
            </p:cNvPr>
            <p:cNvGrpSpPr/>
            <p:nvPr/>
          </p:nvGrpSpPr>
          <p:grpSpPr>
            <a:xfrm>
              <a:off x="0" y="0"/>
              <a:ext cx="12192000" cy="1083429"/>
              <a:chOff x="0" y="0"/>
              <a:chExt cx="12192000" cy="1083429"/>
            </a:xfrm>
          </p:grpSpPr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B3B64C0D-6E35-2654-0F68-381126C137C4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107696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AADCDF06-BE86-1AF8-891C-5E2CBD73FCEC}"/>
                  </a:ext>
                </a:extLst>
              </p:cNvPr>
              <p:cNvSpPr/>
              <p:nvPr/>
            </p:nvSpPr>
            <p:spPr>
              <a:xfrm>
                <a:off x="457200" y="266700"/>
                <a:ext cx="609599" cy="810259"/>
              </a:xfrm>
              <a:prstGeom prst="rect">
                <a:avLst/>
              </a:prstGeom>
              <a:solidFill>
                <a:srgbClr val="FFBD3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r"/>
                <a:endParaRPr lang="ko-KR" altLang="en-US" sz="3200" b="1" dirty="0">
                  <a:solidFill>
                    <a:srgbClr val="30404F"/>
                  </a:solidFill>
                </a:endParaRP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B31A7410-8B0A-109C-5153-32489B68866A}"/>
                  </a:ext>
                </a:extLst>
              </p:cNvPr>
              <p:cNvSpPr txBox="1"/>
              <p:nvPr/>
            </p:nvSpPr>
            <p:spPr>
              <a:xfrm>
                <a:off x="1066800" y="560209"/>
                <a:ext cx="50292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800" b="1" spc="-300" dirty="0">
                    <a:solidFill>
                      <a:schemeClr val="bg1"/>
                    </a:solidFill>
                  </a:rPr>
                  <a:t>현황</a:t>
                </a: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ADB31C62-7C1A-B4D9-485B-FC00F35CC108}"/>
                  </a:ext>
                </a:extLst>
              </p:cNvPr>
              <p:cNvSpPr txBox="1"/>
              <p:nvPr/>
            </p:nvSpPr>
            <p:spPr>
              <a:xfrm>
                <a:off x="1066799" y="245785"/>
                <a:ext cx="50292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b="1" spc="-300" dirty="0">
                    <a:solidFill>
                      <a:schemeClr val="bg1"/>
                    </a:solidFill>
                  </a:rPr>
                  <a:t>연구 소개</a:t>
                </a:r>
              </a:p>
            </p:txBody>
          </p:sp>
        </p:grp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489B9EF6-EB09-561A-09AE-5967F9F2A9A6}"/>
                </a:ext>
              </a:extLst>
            </p:cNvPr>
            <p:cNvSpPr txBox="1"/>
            <p:nvPr/>
          </p:nvSpPr>
          <p:spPr>
            <a:xfrm>
              <a:off x="350980" y="584339"/>
              <a:ext cx="7850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spc="-300" dirty="0">
                  <a:solidFill>
                    <a:srgbClr val="30404F"/>
                  </a:solidFill>
                </a:rPr>
                <a:t>1-2</a:t>
              </a:r>
              <a:endParaRPr lang="ko-KR" altLang="en-US" sz="2800" b="1" spc="-300" dirty="0">
                <a:solidFill>
                  <a:srgbClr val="30404F"/>
                </a:solidFill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F0000A05-E61A-99C4-7899-C88C64726C89}"/>
              </a:ext>
            </a:extLst>
          </p:cNvPr>
          <p:cNvSpPr txBox="1"/>
          <p:nvPr/>
        </p:nvSpPr>
        <p:spPr>
          <a:xfrm>
            <a:off x="350980" y="2765967"/>
            <a:ext cx="80092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900" dirty="0"/>
              <a:t>* </a:t>
            </a:r>
            <a:r>
              <a:rPr lang="ko-KR" altLang="en-US" sz="900" dirty="0"/>
              <a:t>요양재해자 수</a:t>
            </a:r>
            <a:r>
              <a:rPr lang="en-US" altLang="ko-KR" sz="900" dirty="0"/>
              <a:t>: </a:t>
            </a:r>
            <a:r>
              <a:rPr lang="ko-KR" altLang="en-US" sz="900" dirty="0"/>
              <a:t>근로복지공단에서 </a:t>
            </a:r>
            <a:r>
              <a:rPr lang="ko-KR" altLang="en-US" sz="900" dirty="0" err="1"/>
              <a:t>요양승인된</a:t>
            </a:r>
            <a:r>
              <a:rPr lang="ko-KR" altLang="en-US" sz="900" dirty="0"/>
              <a:t> 재해자수(지방고용노동관서 </a:t>
            </a:r>
            <a:r>
              <a:rPr lang="ko-KR" altLang="en-US" sz="900" dirty="0" err="1"/>
              <a:t>산재미보고</a:t>
            </a:r>
            <a:r>
              <a:rPr lang="ko-KR" altLang="en-US" sz="900" dirty="0"/>
              <a:t> 적발재해 포함)를 말함 </a:t>
            </a:r>
            <a:r>
              <a:rPr lang="en-US" altLang="ko-KR" sz="900" dirty="0"/>
              <a:t>(</a:t>
            </a:r>
            <a:r>
              <a:rPr lang="en-US" altLang="ko-KR" sz="900" b="0" dirty="0">
                <a:latin typeface="Arial" panose="020B0604020202020204" pitchFamily="34" charset="0"/>
                <a:cs typeface="Arial" panose="020B0604020202020204" pitchFamily="34" charset="0"/>
              </a:rPr>
              <a:t>e-</a:t>
            </a:r>
            <a:r>
              <a:rPr lang="ko-KR" altLang="en-US" sz="900" b="0" dirty="0">
                <a:latin typeface="Arial" panose="020B0604020202020204" pitchFamily="34" charset="0"/>
                <a:cs typeface="Arial" panose="020B0604020202020204" pitchFamily="34" charset="0"/>
              </a:rPr>
              <a:t>나라지표</a:t>
            </a:r>
            <a:r>
              <a:rPr lang="en-US" altLang="ko-KR" sz="900" b="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altLang="ko-KR" sz="900" b="0" dirty="0" err="1">
                <a:latin typeface="Arial" panose="020B0604020202020204" pitchFamily="34" charset="0"/>
                <a:cs typeface="Arial" panose="020B0604020202020204" pitchFamily="34" charset="0"/>
              </a:rPr>
              <a:t>n.d</a:t>
            </a:r>
            <a:r>
              <a:rPr lang="en-US" altLang="ko-KR" sz="900" b="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ko-KR" altLang="en-US" sz="900" dirty="0"/>
          </a:p>
          <a:p>
            <a:r>
              <a:rPr lang="ko-KR" altLang="en-US" sz="900" dirty="0"/>
              <a:t>* 요양재해자 수 = 사고재해자 수 + 질병재해자 수</a:t>
            </a:r>
          </a:p>
        </p:txBody>
      </p:sp>
      <p:graphicFrame>
        <p:nvGraphicFramePr>
          <p:cNvPr id="7" name="차트 6">
            <a:extLst>
              <a:ext uri="{FF2B5EF4-FFF2-40B4-BE49-F238E27FC236}">
                <a16:creationId xmlns:a16="http://schemas.microsoft.com/office/drawing/2014/main" id="{B865E3B7-12ED-EA69-2060-E8C22E6BF5B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6158848"/>
              </p:ext>
            </p:extLst>
          </p:nvPr>
        </p:nvGraphicFramePr>
        <p:xfrm>
          <a:off x="309921" y="5045096"/>
          <a:ext cx="6848524" cy="18107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8" name="차트 7">
            <a:extLst>
              <a:ext uri="{FF2B5EF4-FFF2-40B4-BE49-F238E27FC236}">
                <a16:creationId xmlns:a16="http://schemas.microsoft.com/office/drawing/2014/main" id="{CCBA15BD-3666-0A8A-331D-93F90A6A90D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85445351"/>
              </p:ext>
            </p:extLst>
          </p:nvPr>
        </p:nvGraphicFramePr>
        <p:xfrm>
          <a:off x="309922" y="3114206"/>
          <a:ext cx="7116698" cy="19353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3" name="차트 12">
            <a:extLst>
              <a:ext uri="{FF2B5EF4-FFF2-40B4-BE49-F238E27FC236}">
                <a16:creationId xmlns:a16="http://schemas.microsoft.com/office/drawing/2014/main" id="{14E61D9E-D950-28DA-396D-4BCF9D87225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97876254"/>
              </p:ext>
            </p:extLst>
          </p:nvPr>
        </p:nvGraphicFramePr>
        <p:xfrm>
          <a:off x="7917883" y="3110569"/>
          <a:ext cx="3886194" cy="35689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DA4D8D1A-669F-C4EC-2CA5-7C440A5A99B6}"/>
              </a:ext>
            </a:extLst>
          </p:cNvPr>
          <p:cNvCxnSpPr>
            <a:cxnSpLocks/>
          </p:cNvCxnSpPr>
          <p:nvPr/>
        </p:nvCxnSpPr>
        <p:spPr>
          <a:xfrm>
            <a:off x="350980" y="5040839"/>
            <a:ext cx="7242894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12443998-1885-491F-17BD-661E91B8D0A5}"/>
              </a:ext>
            </a:extLst>
          </p:cNvPr>
          <p:cNvCxnSpPr>
            <a:cxnSpLocks/>
          </p:cNvCxnSpPr>
          <p:nvPr/>
        </p:nvCxnSpPr>
        <p:spPr>
          <a:xfrm>
            <a:off x="7881262" y="3210004"/>
            <a:ext cx="0" cy="338788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521C8CC9-E34B-E3D4-6AAA-B7B117C41DA0}"/>
              </a:ext>
            </a:extLst>
          </p:cNvPr>
          <p:cNvSpPr txBox="1"/>
          <p:nvPr/>
        </p:nvSpPr>
        <p:spPr>
          <a:xfrm>
            <a:off x="309923" y="1405135"/>
            <a:ext cx="11427312" cy="11646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고용노동부의 「산업재해 </a:t>
            </a:r>
            <a:r>
              <a:rPr lang="ko-KR" altLang="en-US" sz="1200" dirty="0" err="1"/>
              <a:t>현황분석」에</a:t>
            </a:r>
            <a:r>
              <a:rPr lang="ko-KR" altLang="en-US" sz="1200" dirty="0"/>
              <a:t> 따르면 산업재해 발생 현황은 </a:t>
            </a:r>
            <a:r>
              <a:rPr lang="en-US" altLang="ko-KR" sz="1200" dirty="0"/>
              <a:t>1988</a:t>
            </a:r>
            <a:r>
              <a:rPr lang="ko-KR" altLang="en-US" sz="1200" dirty="0"/>
              <a:t>년부터 </a:t>
            </a:r>
            <a:r>
              <a:rPr lang="en-US" altLang="ko-KR" sz="1200" dirty="0"/>
              <a:t>2003</a:t>
            </a:r>
            <a:r>
              <a:rPr lang="ko-KR" altLang="en-US" sz="1200" dirty="0"/>
              <a:t>년까지 증가 추세를 보이다가 </a:t>
            </a:r>
            <a:r>
              <a:rPr lang="en-US" altLang="ko-KR" sz="1200" dirty="0"/>
              <a:t>2003</a:t>
            </a:r>
            <a:r>
              <a:rPr lang="ko-KR" altLang="en-US" sz="1200" dirty="0"/>
              <a:t>년부터 </a:t>
            </a:r>
            <a:r>
              <a:rPr lang="en-US" altLang="ko-KR" sz="1200" dirty="0"/>
              <a:t>2017</a:t>
            </a:r>
            <a:r>
              <a:rPr lang="ko-KR" altLang="en-US" sz="1200" dirty="0"/>
              <a:t>년까지 꾸준히 감소 추세를 보였으나 </a:t>
            </a:r>
            <a:r>
              <a:rPr lang="en-US" altLang="ko-KR" sz="1200" dirty="0"/>
              <a:t>2017</a:t>
            </a:r>
            <a:r>
              <a:rPr lang="ko-KR" altLang="en-US" sz="1200" dirty="0"/>
              <a:t>년 이후 다시 증가 추세를 보인다</a:t>
            </a:r>
            <a:r>
              <a:rPr lang="en-US" altLang="ko-KR" sz="1200" dirty="0"/>
              <a:t>(e-</a:t>
            </a:r>
            <a:r>
              <a:rPr lang="ko-KR" altLang="en-US" sz="1200" dirty="0"/>
              <a:t>나라지표</a:t>
            </a:r>
            <a:r>
              <a:rPr lang="en-US" altLang="ko-KR" sz="1200" dirty="0"/>
              <a:t> n.d.).</a:t>
            </a:r>
            <a:r>
              <a:rPr lang="ko-KR" altLang="en-US" sz="1200" dirty="0"/>
              <a:t> 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전체 산업군에서 요양재해자 수는 매년 증가하는 추세를 보이고 있으며 제조업과 건설업 모두 증가 추세를 보이고 있다</a:t>
            </a:r>
            <a:r>
              <a:rPr lang="en-US" altLang="ko-KR" sz="1200" dirty="0"/>
              <a:t>. </a:t>
            </a:r>
            <a:r>
              <a:rPr lang="ko-KR" altLang="en-US" sz="1200" dirty="0"/>
              <a:t>이 가운데 </a:t>
            </a:r>
            <a:r>
              <a:rPr lang="en-US" altLang="ko-KR" sz="1200" dirty="0"/>
              <a:t>5</a:t>
            </a:r>
            <a:r>
              <a:rPr lang="ko-KR" altLang="en-US" sz="1200" dirty="0"/>
              <a:t>년 평균 요양재해자 수는 제조업 </a:t>
            </a:r>
            <a:r>
              <a:rPr lang="en-US" altLang="ko-KR" sz="1200" dirty="0"/>
              <a:t>29,751</a:t>
            </a:r>
            <a:r>
              <a:rPr lang="ko-KR" altLang="en-US" sz="1200" dirty="0"/>
              <a:t>명</a:t>
            </a:r>
            <a:r>
              <a:rPr lang="en-US" altLang="ko-KR" sz="1200" dirty="0"/>
              <a:t>(25.96%), </a:t>
            </a:r>
            <a:r>
              <a:rPr lang="ko-KR" altLang="en-US" sz="1200" dirty="0"/>
              <a:t>건설업 </a:t>
            </a:r>
            <a:r>
              <a:rPr lang="en-US" altLang="ko-KR" sz="1200" dirty="0"/>
              <a:t>28,577</a:t>
            </a:r>
            <a:r>
              <a:rPr lang="ko-KR" altLang="en-US" sz="1200" dirty="0"/>
              <a:t>명</a:t>
            </a:r>
            <a:r>
              <a:rPr lang="en-US" altLang="ko-KR" sz="1200" dirty="0"/>
              <a:t>(24.94%)</a:t>
            </a:r>
            <a:r>
              <a:rPr lang="ko-KR" altLang="en-US" sz="1200" dirty="0"/>
              <a:t>으로 전체 요양재해자 수</a:t>
            </a:r>
            <a:r>
              <a:rPr lang="en-US" altLang="ko-KR" sz="1200" dirty="0"/>
              <a:t>(114,597</a:t>
            </a:r>
            <a:r>
              <a:rPr lang="ko-KR" altLang="en-US" sz="1200" dirty="0"/>
              <a:t>명</a:t>
            </a:r>
            <a:r>
              <a:rPr lang="en-US" altLang="ko-KR" sz="1200" dirty="0"/>
              <a:t>)</a:t>
            </a:r>
            <a:r>
              <a:rPr lang="ko-KR" altLang="en-US" sz="1200" dirty="0"/>
              <a:t>의 약 절반 가량을 차지하고 있다</a:t>
            </a:r>
            <a:r>
              <a:rPr lang="en-US" altLang="ko-KR" sz="1200" dirty="0"/>
              <a:t>.</a:t>
            </a:r>
            <a:r>
              <a:rPr lang="ko-KR" altLang="en-US" sz="1200" dirty="0"/>
              <a:t> </a:t>
            </a:r>
            <a:r>
              <a:rPr lang="en-US" altLang="ko-KR" sz="1200" dirty="0"/>
              <a:t>(KOSIS n.d.)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7835993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0AB3B72D-280E-503F-22B2-69380C6CAD8C}"/>
              </a:ext>
            </a:extLst>
          </p:cNvPr>
          <p:cNvSpPr txBox="1"/>
          <p:nvPr/>
        </p:nvSpPr>
        <p:spPr>
          <a:xfrm>
            <a:off x="7758899" y="6597892"/>
            <a:ext cx="435502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800" dirty="0" err="1"/>
              <a:t>국가통계포털</a:t>
            </a:r>
            <a:r>
              <a:rPr lang="en-US" altLang="ko-KR" sz="800" dirty="0"/>
              <a:t> KOSIS “</a:t>
            </a:r>
            <a:r>
              <a:rPr lang="ko-KR" altLang="en-US" sz="800" i="0" u="none" strike="noStrike" dirty="0">
                <a:solidFill>
                  <a:srgbClr val="585858"/>
                </a:solidFill>
                <a:effectLst/>
              </a:rPr>
              <a:t>전체 재해 현황 및 분석</a:t>
            </a:r>
            <a:r>
              <a:rPr lang="en-US" altLang="ko-KR" sz="800" i="0" u="none" strike="noStrike" dirty="0">
                <a:solidFill>
                  <a:srgbClr val="585858"/>
                </a:solidFill>
                <a:effectLst/>
              </a:rPr>
              <a:t>-</a:t>
            </a:r>
            <a:r>
              <a:rPr lang="ko-KR" altLang="en-US" sz="800" i="0" u="none" strike="noStrike" dirty="0">
                <a:solidFill>
                  <a:srgbClr val="585858"/>
                </a:solidFill>
                <a:effectLst/>
              </a:rPr>
              <a:t>업종별</a:t>
            </a:r>
            <a:r>
              <a:rPr lang="en-US" altLang="ko-KR" sz="800" i="0" u="none" strike="noStrike" dirty="0">
                <a:solidFill>
                  <a:srgbClr val="585858"/>
                </a:solidFill>
                <a:effectLst/>
              </a:rPr>
              <a:t>(</a:t>
            </a:r>
            <a:r>
              <a:rPr lang="ko-KR" altLang="en-US" sz="800" i="0" u="none" strike="noStrike" dirty="0">
                <a:solidFill>
                  <a:srgbClr val="585858"/>
                </a:solidFill>
                <a:effectLst/>
              </a:rPr>
              <a:t>산업별 중분류</a:t>
            </a:r>
            <a:r>
              <a:rPr lang="en-US" altLang="ko-KR" sz="800" i="0" u="none" strike="noStrike" dirty="0">
                <a:solidFill>
                  <a:srgbClr val="585858"/>
                </a:solidFill>
                <a:effectLst/>
              </a:rPr>
              <a:t>) </a:t>
            </a:r>
            <a:r>
              <a:rPr lang="ko-KR" altLang="en-US" sz="800" i="0" u="none" strike="noStrike" dirty="0">
                <a:solidFill>
                  <a:srgbClr val="585858"/>
                </a:solidFill>
                <a:effectLst/>
              </a:rPr>
              <a:t>중</a:t>
            </a:r>
            <a:r>
              <a:rPr lang="en-US" altLang="ko-KR" sz="800" dirty="0">
                <a:solidFill>
                  <a:srgbClr val="585858"/>
                </a:solidFill>
              </a:rPr>
              <a:t> 2018~2022</a:t>
            </a:r>
            <a:r>
              <a:rPr lang="en-US" altLang="ko-KR" sz="800" i="0" u="none" strike="noStrike" dirty="0">
                <a:solidFill>
                  <a:srgbClr val="585858"/>
                </a:solidFill>
                <a:effectLst/>
              </a:rPr>
              <a:t>”</a:t>
            </a:r>
            <a:endParaRPr lang="ko-KR" altLang="en-US" sz="800" i="0" dirty="0">
              <a:solidFill>
                <a:srgbClr val="333333"/>
              </a:solidFill>
              <a:effectLst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1CE7E0C-1881-86C2-54F6-4427F30C51A6}"/>
              </a:ext>
            </a:extLst>
          </p:cNvPr>
          <p:cNvSpPr txBox="1"/>
          <p:nvPr/>
        </p:nvSpPr>
        <p:spPr>
          <a:xfrm>
            <a:off x="2314975" y="5269029"/>
            <a:ext cx="324979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900" dirty="0"/>
              <a:t>*</a:t>
            </a:r>
            <a:r>
              <a:rPr lang="ko-KR" altLang="en-US" sz="900" dirty="0"/>
              <a:t>요양재해율 </a:t>
            </a:r>
            <a:r>
              <a:rPr lang="en-US" altLang="ko-KR" sz="900" dirty="0"/>
              <a:t>= </a:t>
            </a:r>
            <a:r>
              <a:rPr lang="ko-KR" altLang="en-US" sz="900" dirty="0"/>
              <a:t>요양재해자 수 </a:t>
            </a:r>
            <a:r>
              <a:rPr lang="en-US" altLang="ko-KR" sz="900" dirty="0"/>
              <a:t>/ </a:t>
            </a:r>
            <a:r>
              <a:rPr lang="ko-KR" altLang="en-US" sz="900" dirty="0"/>
              <a:t>근로자 수 </a:t>
            </a:r>
            <a:r>
              <a:rPr lang="en-US" altLang="ko-KR" sz="900" dirty="0"/>
              <a:t>* 100</a:t>
            </a:r>
            <a:endParaRPr lang="en-US" altLang="ko-KR" sz="1200" dirty="0"/>
          </a:p>
        </p:txBody>
      </p:sp>
      <p:graphicFrame>
        <p:nvGraphicFramePr>
          <p:cNvPr id="9" name="차트 8">
            <a:extLst>
              <a:ext uri="{FF2B5EF4-FFF2-40B4-BE49-F238E27FC236}">
                <a16:creationId xmlns:a16="http://schemas.microsoft.com/office/drawing/2014/main" id="{64D6CB28-1A16-4696-9267-1F5CDFD3097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44714042"/>
              </p:ext>
            </p:extLst>
          </p:nvPr>
        </p:nvGraphicFramePr>
        <p:xfrm>
          <a:off x="5944367" y="1477229"/>
          <a:ext cx="6012501" cy="21455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6" name="차트 15">
            <a:extLst>
              <a:ext uri="{FF2B5EF4-FFF2-40B4-BE49-F238E27FC236}">
                <a16:creationId xmlns:a16="http://schemas.microsoft.com/office/drawing/2014/main" id="{E85B0766-0008-5232-9BA4-CBC7C616DE1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98482613"/>
              </p:ext>
            </p:extLst>
          </p:nvPr>
        </p:nvGraphicFramePr>
        <p:xfrm>
          <a:off x="5944367" y="4020047"/>
          <a:ext cx="6012501" cy="22062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17" name="그룹 16">
            <a:extLst>
              <a:ext uri="{FF2B5EF4-FFF2-40B4-BE49-F238E27FC236}">
                <a16:creationId xmlns:a16="http://schemas.microsoft.com/office/drawing/2014/main" id="{DD6BD960-D60B-36AF-2E86-42E1DB2BDE91}"/>
              </a:ext>
            </a:extLst>
          </p:cNvPr>
          <p:cNvGrpSpPr/>
          <p:nvPr/>
        </p:nvGrpSpPr>
        <p:grpSpPr>
          <a:xfrm>
            <a:off x="0" y="0"/>
            <a:ext cx="12192000" cy="1107559"/>
            <a:chOff x="0" y="0"/>
            <a:chExt cx="12192000" cy="1107559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C6CEA03E-7D99-E7D0-BDF7-BC6EA5D472F2}"/>
                </a:ext>
              </a:extLst>
            </p:cNvPr>
            <p:cNvGrpSpPr/>
            <p:nvPr/>
          </p:nvGrpSpPr>
          <p:grpSpPr>
            <a:xfrm>
              <a:off x="0" y="0"/>
              <a:ext cx="12192000" cy="1083429"/>
              <a:chOff x="0" y="0"/>
              <a:chExt cx="12192000" cy="1083429"/>
            </a:xfrm>
          </p:grpSpPr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548AFD58-C3CC-D866-5611-88FDFCD0D144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107696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8EA595B7-0E16-8FBB-A19C-477F8B6B4B16}"/>
                  </a:ext>
                </a:extLst>
              </p:cNvPr>
              <p:cNvSpPr/>
              <p:nvPr/>
            </p:nvSpPr>
            <p:spPr>
              <a:xfrm>
                <a:off x="457200" y="266700"/>
                <a:ext cx="609599" cy="810259"/>
              </a:xfrm>
              <a:prstGeom prst="rect">
                <a:avLst/>
              </a:prstGeom>
              <a:solidFill>
                <a:srgbClr val="FFBD3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r"/>
                <a:endParaRPr lang="ko-KR" altLang="en-US" sz="3200" b="1" dirty="0">
                  <a:solidFill>
                    <a:srgbClr val="30404F"/>
                  </a:solidFill>
                </a:endParaRP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1611292-84D7-81FB-82EC-DC0D94E32B44}"/>
                  </a:ext>
                </a:extLst>
              </p:cNvPr>
              <p:cNvSpPr txBox="1"/>
              <p:nvPr/>
            </p:nvSpPr>
            <p:spPr>
              <a:xfrm>
                <a:off x="1066800" y="560209"/>
                <a:ext cx="50292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800" b="1" spc="-300" dirty="0">
                    <a:solidFill>
                      <a:schemeClr val="bg1"/>
                    </a:solidFill>
                  </a:rPr>
                  <a:t>심각성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4D6884B-C4D7-0E8F-FF81-60E299F2DB7B}"/>
                  </a:ext>
                </a:extLst>
              </p:cNvPr>
              <p:cNvSpPr txBox="1"/>
              <p:nvPr/>
            </p:nvSpPr>
            <p:spPr>
              <a:xfrm>
                <a:off x="1066799" y="245785"/>
                <a:ext cx="50292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b="1" spc="-300" dirty="0">
                    <a:solidFill>
                      <a:schemeClr val="bg1"/>
                    </a:solidFill>
                  </a:rPr>
                  <a:t>연구 소개</a:t>
                </a:r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528A8B6-4833-AE82-36C1-E24087C648DE}"/>
                </a:ext>
              </a:extLst>
            </p:cNvPr>
            <p:cNvSpPr txBox="1"/>
            <p:nvPr/>
          </p:nvSpPr>
          <p:spPr>
            <a:xfrm>
              <a:off x="350980" y="584339"/>
              <a:ext cx="7850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spc="-300" dirty="0">
                  <a:solidFill>
                    <a:srgbClr val="30404F"/>
                  </a:solidFill>
                </a:rPr>
                <a:t>1-3</a:t>
              </a:r>
              <a:endParaRPr lang="ko-KR" altLang="en-US" sz="2800" b="1" spc="-300" dirty="0">
                <a:solidFill>
                  <a:srgbClr val="30404F"/>
                </a:solidFill>
              </a:endParaRPr>
            </a:p>
          </p:txBody>
        </p:sp>
      </p:grp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2D156EA3-204F-3BB9-4609-89E483360539}"/>
              </a:ext>
            </a:extLst>
          </p:cNvPr>
          <p:cNvCxnSpPr>
            <a:cxnSpLocks/>
          </p:cNvCxnSpPr>
          <p:nvPr/>
        </p:nvCxnSpPr>
        <p:spPr>
          <a:xfrm>
            <a:off x="5738954" y="1477229"/>
            <a:ext cx="0" cy="46274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92BD78B-83BA-4150-33DA-67F3D9EE028C}"/>
              </a:ext>
            </a:extLst>
          </p:cNvPr>
          <p:cNvCxnSpPr>
            <a:cxnSpLocks/>
          </p:cNvCxnSpPr>
          <p:nvPr/>
        </p:nvCxnSpPr>
        <p:spPr>
          <a:xfrm>
            <a:off x="5944367" y="3830348"/>
            <a:ext cx="592541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722ECC8-A0F2-EE0F-1ECD-85B2219EA949}"/>
              </a:ext>
            </a:extLst>
          </p:cNvPr>
          <p:cNvSpPr txBox="1"/>
          <p:nvPr/>
        </p:nvSpPr>
        <p:spPr>
          <a:xfrm>
            <a:off x="309923" y="1405135"/>
            <a:ext cx="5254847" cy="36576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건설업의 근로자 수는 </a:t>
            </a:r>
            <a:r>
              <a:rPr lang="en-US" altLang="ko-KR" sz="1200" dirty="0"/>
              <a:t>2018</a:t>
            </a:r>
            <a:r>
              <a:rPr lang="ko-KR" altLang="en-US" sz="1200" dirty="0"/>
              <a:t>년 이후로 감소하는 추세를 보이고 있다</a:t>
            </a:r>
            <a:r>
              <a:rPr lang="en-US" altLang="ko-KR" sz="1200" dirty="0"/>
              <a:t>. </a:t>
            </a:r>
            <a:r>
              <a:rPr lang="ko-KR" altLang="en-US" sz="1200" dirty="0"/>
              <a:t>반면에 요양재해율을 전반적인 증가 추세를 보이는 것으로 보아 현장에서 아직도 많은 사고가 발생하는 것을 예상할 수 있다</a:t>
            </a:r>
            <a:r>
              <a:rPr lang="en-US" altLang="ko-KR" sz="1200" dirty="0"/>
              <a:t>. </a:t>
            </a:r>
          </a:p>
          <a:p>
            <a:pPr>
              <a:lnSpc>
                <a:spcPct val="150000"/>
              </a:lnSpc>
            </a:pPr>
            <a:r>
              <a:rPr lang="en-US" altLang="ko-KR" sz="1200" dirty="0"/>
              <a:t>(* </a:t>
            </a:r>
            <a:r>
              <a:rPr lang="ko-KR" altLang="en-US" sz="1200" dirty="0"/>
              <a:t>요양재해율의 경우</a:t>
            </a:r>
            <a:r>
              <a:rPr lang="en-US" altLang="ko-KR" sz="1200" dirty="0"/>
              <a:t>, 5</a:t>
            </a:r>
            <a:r>
              <a:rPr lang="ko-KR" altLang="en-US" sz="1200" dirty="0"/>
              <a:t>년 평균 </a:t>
            </a:r>
            <a:r>
              <a:rPr lang="en-US" altLang="ko-KR" sz="1200" dirty="0"/>
              <a:t>0.59%</a:t>
            </a:r>
            <a:r>
              <a:rPr lang="ko-KR" altLang="en-US" sz="1200" dirty="0"/>
              <a:t>에 비해 제조업 </a:t>
            </a:r>
            <a:r>
              <a:rPr lang="en-US" altLang="ko-KR" sz="1200" dirty="0"/>
              <a:t>0.74%,</a:t>
            </a:r>
            <a:r>
              <a:rPr lang="ko-KR" altLang="en-US" sz="1200" dirty="0"/>
              <a:t> 건설업</a:t>
            </a:r>
            <a:r>
              <a:rPr lang="en-US" altLang="ko-KR" sz="1200" dirty="0"/>
              <a:t> 1.14%</a:t>
            </a:r>
            <a:r>
              <a:rPr lang="ko-KR" altLang="en-US" sz="1200" dirty="0"/>
              <a:t>로 약</a:t>
            </a:r>
            <a:r>
              <a:rPr lang="en-US" altLang="ko-KR" sz="1200" dirty="0"/>
              <a:t> 1.5~2</a:t>
            </a:r>
            <a:r>
              <a:rPr lang="ko-KR" altLang="en-US" sz="1200" dirty="0"/>
              <a:t>배로 높은 수치를 보인다</a:t>
            </a:r>
            <a:r>
              <a:rPr lang="en-US" altLang="ko-KR" sz="1200" dirty="0"/>
              <a:t>. (KOSIS n.d.))</a:t>
            </a:r>
          </a:p>
          <a:p>
            <a:pPr>
              <a:lnSpc>
                <a:spcPct val="150000"/>
              </a:lnSpc>
            </a:pP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근로자의 안전을 보장하기 위하여 </a:t>
            </a:r>
            <a:r>
              <a:rPr lang="en-US" altLang="ko-KR" sz="1200" dirty="0"/>
              <a:t>2022</a:t>
            </a:r>
            <a:r>
              <a:rPr lang="ko-KR" altLang="en-US" sz="1200" dirty="0"/>
              <a:t>년 중대재해처벌법이 시행되었지만 안전보건 관리공단의 「통계로</a:t>
            </a:r>
            <a:r>
              <a:rPr lang="en-US" altLang="ko-KR" sz="1200" dirty="0"/>
              <a:t>_</a:t>
            </a:r>
            <a:r>
              <a:rPr lang="ko-KR" altLang="en-US" sz="1200" dirty="0"/>
              <a:t>보는</a:t>
            </a:r>
            <a:r>
              <a:rPr lang="en-US" altLang="ko-KR" sz="1200" dirty="0"/>
              <a:t>_2022</a:t>
            </a:r>
            <a:r>
              <a:rPr lang="ko-KR" altLang="en-US" sz="1200" dirty="0"/>
              <a:t>년</a:t>
            </a:r>
            <a:r>
              <a:rPr lang="en-US" altLang="ko-KR" sz="1200" dirty="0"/>
              <a:t>_</a:t>
            </a:r>
            <a:r>
              <a:rPr lang="ko-KR" altLang="en-US" sz="1200" dirty="0" err="1"/>
              <a:t>산업재해」에</a:t>
            </a:r>
            <a:r>
              <a:rPr lang="ko-KR" altLang="en-US" sz="1200" dirty="0"/>
              <a:t> 따르면 </a:t>
            </a:r>
            <a:r>
              <a:rPr lang="en-US" altLang="ko-KR" sz="1200" dirty="0"/>
              <a:t>2022</a:t>
            </a:r>
            <a:r>
              <a:rPr lang="ko-KR" altLang="en-US" sz="1200" dirty="0"/>
              <a:t>년 전체 업종에서 발생한 사고사망자 </a:t>
            </a:r>
            <a:r>
              <a:rPr lang="en-US" altLang="ko-KR" sz="1200" dirty="0"/>
              <a:t>874</a:t>
            </a:r>
            <a:r>
              <a:rPr lang="ko-KR" altLang="en-US" sz="1200" dirty="0"/>
              <a:t>명 중</a:t>
            </a:r>
            <a:r>
              <a:rPr lang="en-US" altLang="ko-KR" sz="1200" dirty="0"/>
              <a:t> </a:t>
            </a:r>
            <a:r>
              <a:rPr lang="ko-KR" altLang="en-US" sz="1200" dirty="0"/>
              <a:t>약 절반 가량인 </a:t>
            </a:r>
            <a:r>
              <a:rPr lang="en-US" altLang="ko-KR" sz="1200" dirty="0"/>
              <a:t>402</a:t>
            </a:r>
            <a:r>
              <a:rPr lang="ko-KR" altLang="en-US" sz="1200" dirty="0"/>
              <a:t>명이 건설업에서 발생하였고 두 번째로 높은 </a:t>
            </a:r>
            <a:r>
              <a:rPr lang="en-US" altLang="ko-KR" sz="1200" dirty="0"/>
              <a:t>184</a:t>
            </a:r>
            <a:r>
              <a:rPr lang="ko-KR" altLang="en-US" sz="1200" dirty="0"/>
              <a:t>명이 제조업에서 발생하였다</a:t>
            </a:r>
            <a:r>
              <a:rPr lang="en-US" altLang="ko-KR" sz="1200" dirty="0"/>
              <a:t>.</a:t>
            </a:r>
            <a:r>
              <a:rPr lang="ko-KR" altLang="en-US" sz="1200" dirty="0"/>
              <a:t> 중대재해처벌법의 기준인 </a:t>
            </a:r>
            <a:r>
              <a:rPr lang="en-US" altLang="ko-KR" sz="1200" dirty="0"/>
              <a:t>50</a:t>
            </a:r>
            <a:r>
              <a:rPr lang="ko-KR" altLang="en-US" sz="1200" dirty="0"/>
              <a:t>인 이상 사업장에서 사고사망자는 총</a:t>
            </a:r>
            <a:r>
              <a:rPr lang="en-US" altLang="ko-KR" sz="1200" dirty="0"/>
              <a:t> 874</a:t>
            </a:r>
            <a:r>
              <a:rPr lang="ko-KR" altLang="en-US" sz="1200" dirty="0"/>
              <a:t>명 중 </a:t>
            </a:r>
            <a:r>
              <a:rPr lang="en-US" altLang="ko-KR" sz="1200" dirty="0"/>
              <a:t>167</a:t>
            </a:r>
            <a:r>
              <a:rPr lang="ko-KR" altLang="en-US" sz="1200" dirty="0"/>
              <a:t>명</a:t>
            </a:r>
            <a:r>
              <a:rPr lang="en-US" altLang="ko-KR" sz="1200" dirty="0"/>
              <a:t>(19.11%)</a:t>
            </a:r>
            <a:r>
              <a:rPr lang="ko-KR" altLang="en-US" sz="1200" dirty="0"/>
              <a:t>이 발생한 반면 해당하지 않는 </a:t>
            </a:r>
            <a:r>
              <a:rPr lang="en-US" altLang="ko-KR" sz="1200" dirty="0"/>
              <a:t>50</a:t>
            </a:r>
            <a:r>
              <a:rPr lang="ko-KR" altLang="en-US" sz="1200" dirty="0"/>
              <a:t>인 미만 사업장에서 총 </a:t>
            </a:r>
            <a:r>
              <a:rPr lang="en-US" altLang="ko-KR" sz="1200" dirty="0"/>
              <a:t>874</a:t>
            </a:r>
            <a:r>
              <a:rPr lang="ko-KR" altLang="en-US" sz="1200" dirty="0"/>
              <a:t>명 중 </a:t>
            </a:r>
            <a:r>
              <a:rPr lang="en-US" altLang="ko-KR" sz="1200" dirty="0"/>
              <a:t>707</a:t>
            </a:r>
            <a:r>
              <a:rPr lang="ko-KR" altLang="en-US" sz="1200" dirty="0"/>
              <a:t>명</a:t>
            </a:r>
            <a:r>
              <a:rPr lang="en-US" altLang="ko-KR" sz="1200" dirty="0"/>
              <a:t>(80.89%)</a:t>
            </a:r>
            <a:r>
              <a:rPr lang="ko-KR" altLang="en-US" sz="1200" dirty="0"/>
              <a:t>이 발생하였다</a:t>
            </a:r>
            <a:r>
              <a:rPr lang="en-US" altLang="ko-KR" sz="1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345146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0AB3B72D-280E-503F-22B2-69380C6CAD8C}"/>
              </a:ext>
            </a:extLst>
          </p:cNvPr>
          <p:cNvSpPr txBox="1"/>
          <p:nvPr/>
        </p:nvSpPr>
        <p:spPr>
          <a:xfrm>
            <a:off x="7758899" y="6597892"/>
            <a:ext cx="435502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800" dirty="0" err="1"/>
              <a:t>국가통계포털</a:t>
            </a:r>
            <a:r>
              <a:rPr lang="en-US" altLang="ko-KR" sz="800" dirty="0"/>
              <a:t> KOSIS “</a:t>
            </a:r>
            <a:r>
              <a:rPr lang="ko-KR" altLang="en-US" sz="800" i="0" u="none" strike="noStrike" dirty="0">
                <a:solidFill>
                  <a:srgbClr val="585858"/>
                </a:solidFill>
                <a:effectLst/>
              </a:rPr>
              <a:t>전체 재해 현황 및 분석</a:t>
            </a:r>
            <a:r>
              <a:rPr lang="en-US" altLang="ko-KR" sz="800" i="0" u="none" strike="noStrike" dirty="0">
                <a:solidFill>
                  <a:srgbClr val="585858"/>
                </a:solidFill>
                <a:effectLst/>
              </a:rPr>
              <a:t>-</a:t>
            </a:r>
            <a:r>
              <a:rPr lang="ko-KR" altLang="en-US" sz="800" i="0" u="none" strike="noStrike" dirty="0">
                <a:solidFill>
                  <a:srgbClr val="585858"/>
                </a:solidFill>
                <a:effectLst/>
              </a:rPr>
              <a:t>업종별</a:t>
            </a:r>
            <a:r>
              <a:rPr lang="en-US" altLang="ko-KR" sz="800" i="0" u="none" strike="noStrike" dirty="0">
                <a:solidFill>
                  <a:srgbClr val="585858"/>
                </a:solidFill>
                <a:effectLst/>
              </a:rPr>
              <a:t>(</a:t>
            </a:r>
            <a:r>
              <a:rPr lang="ko-KR" altLang="en-US" sz="800" i="0" u="none" strike="noStrike" dirty="0">
                <a:solidFill>
                  <a:srgbClr val="585858"/>
                </a:solidFill>
                <a:effectLst/>
              </a:rPr>
              <a:t>산업별 중분류</a:t>
            </a:r>
            <a:r>
              <a:rPr lang="en-US" altLang="ko-KR" sz="800" i="0" u="none" strike="noStrike" dirty="0">
                <a:solidFill>
                  <a:srgbClr val="585858"/>
                </a:solidFill>
                <a:effectLst/>
              </a:rPr>
              <a:t>) </a:t>
            </a:r>
            <a:r>
              <a:rPr lang="ko-KR" altLang="en-US" sz="800" i="0" u="none" strike="noStrike" dirty="0">
                <a:solidFill>
                  <a:srgbClr val="585858"/>
                </a:solidFill>
                <a:effectLst/>
              </a:rPr>
              <a:t>중</a:t>
            </a:r>
            <a:r>
              <a:rPr lang="en-US" altLang="ko-KR" sz="800" dirty="0">
                <a:solidFill>
                  <a:srgbClr val="585858"/>
                </a:solidFill>
              </a:rPr>
              <a:t> 2018~2022</a:t>
            </a:r>
            <a:r>
              <a:rPr lang="en-US" altLang="ko-KR" sz="800" i="0" u="none" strike="noStrike" dirty="0">
                <a:solidFill>
                  <a:srgbClr val="585858"/>
                </a:solidFill>
                <a:effectLst/>
              </a:rPr>
              <a:t>”</a:t>
            </a:r>
            <a:endParaRPr lang="ko-KR" altLang="en-US" sz="800" i="0" dirty="0">
              <a:solidFill>
                <a:srgbClr val="333333"/>
              </a:solidFill>
              <a:effectLst/>
            </a:endParaRPr>
          </a:p>
        </p:txBody>
      </p:sp>
      <p:graphicFrame>
        <p:nvGraphicFramePr>
          <p:cNvPr id="8" name="차트 7">
            <a:extLst>
              <a:ext uri="{FF2B5EF4-FFF2-40B4-BE49-F238E27FC236}">
                <a16:creationId xmlns:a16="http://schemas.microsoft.com/office/drawing/2014/main" id="{4BF84C5F-D9B2-E95D-08DE-155758B8629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8165011"/>
              </p:ext>
            </p:extLst>
          </p:nvPr>
        </p:nvGraphicFramePr>
        <p:xfrm>
          <a:off x="1915887" y="3039606"/>
          <a:ext cx="3786500" cy="32724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0" name="차트 9">
            <a:extLst>
              <a:ext uri="{FF2B5EF4-FFF2-40B4-BE49-F238E27FC236}">
                <a16:creationId xmlns:a16="http://schemas.microsoft.com/office/drawing/2014/main" id="{81058BC6-B993-CEF7-504D-F696E21623B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62294954"/>
              </p:ext>
            </p:extLst>
          </p:nvPr>
        </p:nvGraphicFramePr>
        <p:xfrm>
          <a:off x="6697937" y="3039606"/>
          <a:ext cx="3962970" cy="338281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D89A0085-A9B1-F41C-86AC-4508B0E2D063}"/>
              </a:ext>
            </a:extLst>
          </p:cNvPr>
          <p:cNvSpPr txBox="1"/>
          <p:nvPr/>
        </p:nvSpPr>
        <p:spPr>
          <a:xfrm>
            <a:off x="3139485" y="4740479"/>
            <a:ext cx="124694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1400" b="0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총</a:t>
            </a:r>
            <a:r>
              <a:rPr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 874</a:t>
            </a:r>
            <a:r>
              <a:rPr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명</a:t>
            </a:r>
            <a:endParaRPr lang="en-US" altLang="ko-KR" sz="14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1B30087-F960-03B9-8FF7-40CCFC02461F}"/>
              </a:ext>
            </a:extLst>
          </p:cNvPr>
          <p:cNvSpPr txBox="1"/>
          <p:nvPr/>
        </p:nvSpPr>
        <p:spPr>
          <a:xfrm>
            <a:off x="7878618" y="4740478"/>
            <a:ext cx="16016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1400" b="0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총</a:t>
            </a:r>
            <a:r>
              <a:rPr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 874</a:t>
            </a:r>
            <a:r>
              <a:rPr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명</a:t>
            </a:r>
            <a:endParaRPr lang="en-US" altLang="ko-KR" sz="1400" b="1" dirty="0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A23CA6BF-7865-903A-DC0A-01A382D3176A}"/>
              </a:ext>
            </a:extLst>
          </p:cNvPr>
          <p:cNvGrpSpPr/>
          <p:nvPr/>
        </p:nvGrpSpPr>
        <p:grpSpPr>
          <a:xfrm>
            <a:off x="0" y="0"/>
            <a:ext cx="12192000" cy="1107559"/>
            <a:chOff x="0" y="0"/>
            <a:chExt cx="12192000" cy="1107559"/>
          </a:xfrm>
        </p:grpSpPr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B1AC7E32-A334-7546-7EE3-0884FFAD181F}"/>
                </a:ext>
              </a:extLst>
            </p:cNvPr>
            <p:cNvGrpSpPr/>
            <p:nvPr/>
          </p:nvGrpSpPr>
          <p:grpSpPr>
            <a:xfrm>
              <a:off x="0" y="0"/>
              <a:ext cx="12192000" cy="1083429"/>
              <a:chOff x="0" y="0"/>
              <a:chExt cx="12192000" cy="1083429"/>
            </a:xfrm>
          </p:grpSpPr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3145BA41-A5E1-97B1-AA68-2A16E7DCC6B6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107696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00A4B389-5CF5-D2EA-F757-856D0D9E9113}"/>
                  </a:ext>
                </a:extLst>
              </p:cNvPr>
              <p:cNvSpPr/>
              <p:nvPr/>
            </p:nvSpPr>
            <p:spPr>
              <a:xfrm>
                <a:off x="457200" y="266700"/>
                <a:ext cx="609599" cy="810259"/>
              </a:xfrm>
              <a:prstGeom prst="rect">
                <a:avLst/>
              </a:prstGeom>
              <a:solidFill>
                <a:srgbClr val="FFBD3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r"/>
                <a:endParaRPr lang="ko-KR" altLang="en-US" sz="3200" b="1" dirty="0">
                  <a:solidFill>
                    <a:srgbClr val="30404F"/>
                  </a:solidFill>
                </a:endParaRP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2799A40-F0AC-3ABD-613D-4AA5B11ED735}"/>
                  </a:ext>
                </a:extLst>
              </p:cNvPr>
              <p:cNvSpPr txBox="1"/>
              <p:nvPr/>
            </p:nvSpPr>
            <p:spPr>
              <a:xfrm>
                <a:off x="1066800" y="560209"/>
                <a:ext cx="50292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800" b="1" spc="-300" dirty="0">
                    <a:solidFill>
                      <a:schemeClr val="bg1"/>
                    </a:solidFill>
                  </a:rPr>
                  <a:t>연구 배경 및 목적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587E99C-8CE6-CF56-7642-2CE80DF968C8}"/>
                  </a:ext>
                </a:extLst>
              </p:cNvPr>
              <p:cNvSpPr txBox="1"/>
              <p:nvPr/>
            </p:nvSpPr>
            <p:spPr>
              <a:xfrm>
                <a:off x="1066799" y="245785"/>
                <a:ext cx="50292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b="1" spc="-300" dirty="0">
                    <a:solidFill>
                      <a:schemeClr val="bg1"/>
                    </a:solidFill>
                  </a:rPr>
                  <a:t>연구 소개</a:t>
                </a:r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4569021-754C-CE33-F801-2CD1B925C924}"/>
                </a:ext>
              </a:extLst>
            </p:cNvPr>
            <p:cNvSpPr txBox="1"/>
            <p:nvPr/>
          </p:nvSpPr>
          <p:spPr>
            <a:xfrm>
              <a:off x="350980" y="584339"/>
              <a:ext cx="7850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spc="-300" dirty="0">
                  <a:solidFill>
                    <a:srgbClr val="30404F"/>
                  </a:solidFill>
                </a:rPr>
                <a:t>1-1</a:t>
              </a:r>
              <a:endParaRPr lang="ko-KR" altLang="en-US" sz="2800" b="1" spc="-300" dirty="0">
                <a:solidFill>
                  <a:srgbClr val="30404F"/>
                </a:solidFill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5EE3695-80A6-C021-D844-C75063D747F4}"/>
              </a:ext>
            </a:extLst>
          </p:cNvPr>
          <p:cNvSpPr txBox="1"/>
          <p:nvPr/>
        </p:nvSpPr>
        <p:spPr>
          <a:xfrm>
            <a:off x="309923" y="2313606"/>
            <a:ext cx="11427312" cy="8876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재해가 발생한 공사현장 데이터와 날씨 데이터를 활용하여 사고 발생 위험이 높은 유형 예측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단 한 번의 사고로 큰 인명피해를 동반하는 건설업에 다양한 변수를 고려하여 예측한 산재 지수를 제공하여 근로자들이 안전한 근무지를 선택할 수 있도록 하고 기업은 </a:t>
            </a:r>
            <a:r>
              <a:rPr lang="en-US" altLang="ko-KR" sz="1200" dirty="0"/>
              <a:t>, </a:t>
            </a:r>
            <a:r>
              <a:rPr lang="ko-KR" altLang="en-US" sz="1200" dirty="0"/>
              <a:t>구인을 위해 자발적인 안전관리를 진행하도록 유도하며 산업재해로 발생하는 사회적 비용을 감소시키고자 본 연구를 진행하였다</a:t>
            </a:r>
            <a:r>
              <a:rPr lang="en-US" altLang="ko-KR" sz="1200" dirty="0"/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09AF65-F83E-7421-2DEE-7AE9FF34DE74}"/>
              </a:ext>
            </a:extLst>
          </p:cNvPr>
          <p:cNvSpPr txBox="1"/>
          <p:nvPr/>
        </p:nvSpPr>
        <p:spPr>
          <a:xfrm>
            <a:off x="309923" y="1405135"/>
            <a:ext cx="11427312" cy="8876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근로자의 안전을 보장하기 위하여 </a:t>
            </a:r>
            <a:r>
              <a:rPr lang="en-US" altLang="ko-KR" sz="1200" dirty="0"/>
              <a:t>2022</a:t>
            </a:r>
            <a:r>
              <a:rPr lang="ko-KR" altLang="en-US" sz="1200" dirty="0"/>
              <a:t>년 중대재해처벌법이 시행되었지만 안전보건 관리공단의 「통계로</a:t>
            </a:r>
            <a:r>
              <a:rPr lang="en-US" altLang="ko-KR" sz="1200" dirty="0"/>
              <a:t>_</a:t>
            </a:r>
            <a:r>
              <a:rPr lang="ko-KR" altLang="en-US" sz="1200" dirty="0"/>
              <a:t>보는</a:t>
            </a:r>
            <a:r>
              <a:rPr lang="en-US" altLang="ko-KR" sz="1200" dirty="0"/>
              <a:t>_2022</a:t>
            </a:r>
            <a:r>
              <a:rPr lang="ko-KR" altLang="en-US" sz="1200" dirty="0"/>
              <a:t>년</a:t>
            </a:r>
            <a:r>
              <a:rPr lang="en-US" altLang="ko-KR" sz="1200" dirty="0"/>
              <a:t>_</a:t>
            </a:r>
            <a:r>
              <a:rPr lang="ko-KR" altLang="en-US" sz="1200" dirty="0" err="1"/>
              <a:t>산업재해」에</a:t>
            </a:r>
            <a:r>
              <a:rPr lang="ko-KR" altLang="en-US" sz="1200" dirty="0"/>
              <a:t> 따르면 </a:t>
            </a:r>
            <a:r>
              <a:rPr lang="en-US" altLang="ko-KR" sz="1200" dirty="0"/>
              <a:t>2022</a:t>
            </a:r>
            <a:r>
              <a:rPr lang="ko-KR" altLang="en-US" sz="1200" dirty="0"/>
              <a:t>년 전체 업종에서 발생한 사고사망자 </a:t>
            </a:r>
            <a:r>
              <a:rPr lang="en-US" altLang="ko-KR" sz="1200" dirty="0"/>
              <a:t>874</a:t>
            </a:r>
            <a:r>
              <a:rPr lang="ko-KR" altLang="en-US" sz="1200" dirty="0"/>
              <a:t>명 중</a:t>
            </a:r>
            <a:r>
              <a:rPr lang="en-US" altLang="ko-KR" sz="1200" dirty="0"/>
              <a:t> </a:t>
            </a:r>
            <a:r>
              <a:rPr lang="ko-KR" altLang="en-US" sz="1200" dirty="0"/>
              <a:t>약 절반 가량인 </a:t>
            </a:r>
            <a:r>
              <a:rPr lang="en-US" altLang="ko-KR" sz="1200" dirty="0"/>
              <a:t>402</a:t>
            </a:r>
            <a:r>
              <a:rPr lang="ko-KR" altLang="en-US" sz="1200" dirty="0"/>
              <a:t>명이 건설업에서 발생하였고 두 번째로 높은 </a:t>
            </a:r>
            <a:r>
              <a:rPr lang="en-US" altLang="ko-KR" sz="1200" dirty="0"/>
              <a:t>184</a:t>
            </a:r>
            <a:r>
              <a:rPr lang="ko-KR" altLang="en-US" sz="1200" dirty="0"/>
              <a:t>명이 제조업에서 발생하였다</a:t>
            </a:r>
            <a:r>
              <a:rPr lang="en-US" altLang="ko-KR" sz="1200" dirty="0"/>
              <a:t>.</a:t>
            </a:r>
            <a:r>
              <a:rPr lang="ko-KR" altLang="en-US" sz="1200" dirty="0"/>
              <a:t> 중대재해처벌법의 기준인 </a:t>
            </a:r>
            <a:r>
              <a:rPr lang="en-US" altLang="ko-KR" sz="1200" dirty="0"/>
              <a:t>50</a:t>
            </a:r>
            <a:r>
              <a:rPr lang="ko-KR" altLang="en-US" sz="1200" dirty="0"/>
              <a:t>인 이상 사업장에서 사고사망자는 총</a:t>
            </a:r>
            <a:r>
              <a:rPr lang="en-US" altLang="ko-KR" sz="1200" dirty="0"/>
              <a:t> 874</a:t>
            </a:r>
            <a:r>
              <a:rPr lang="ko-KR" altLang="en-US" sz="1200" dirty="0"/>
              <a:t>명 중 </a:t>
            </a:r>
            <a:r>
              <a:rPr lang="en-US" altLang="ko-KR" sz="1200" dirty="0"/>
              <a:t>167</a:t>
            </a:r>
            <a:r>
              <a:rPr lang="ko-KR" altLang="en-US" sz="1200" dirty="0"/>
              <a:t>명</a:t>
            </a:r>
            <a:r>
              <a:rPr lang="en-US" altLang="ko-KR" sz="1200" dirty="0"/>
              <a:t>(19.11%)</a:t>
            </a:r>
            <a:r>
              <a:rPr lang="ko-KR" altLang="en-US" sz="1200" dirty="0"/>
              <a:t>이 발생한 반면 해당하지 않는 </a:t>
            </a:r>
            <a:r>
              <a:rPr lang="en-US" altLang="ko-KR" sz="1200" dirty="0"/>
              <a:t>50</a:t>
            </a:r>
            <a:r>
              <a:rPr lang="ko-KR" altLang="en-US" sz="1200" dirty="0"/>
              <a:t>인 미만 사업장에서 총 </a:t>
            </a:r>
            <a:r>
              <a:rPr lang="en-US" altLang="ko-KR" sz="1200" dirty="0"/>
              <a:t>874</a:t>
            </a:r>
            <a:r>
              <a:rPr lang="ko-KR" altLang="en-US" sz="1200" dirty="0"/>
              <a:t>명 중 </a:t>
            </a:r>
            <a:r>
              <a:rPr lang="en-US" altLang="ko-KR" sz="1200" dirty="0"/>
              <a:t>707</a:t>
            </a:r>
            <a:r>
              <a:rPr lang="ko-KR" altLang="en-US" sz="1200" dirty="0"/>
              <a:t>명</a:t>
            </a:r>
            <a:r>
              <a:rPr lang="en-US" altLang="ko-KR" sz="1200" dirty="0"/>
              <a:t>(80.89%)</a:t>
            </a:r>
            <a:r>
              <a:rPr lang="ko-KR" altLang="en-US" sz="1200" dirty="0"/>
              <a:t>이 발생하였다</a:t>
            </a:r>
            <a:r>
              <a:rPr lang="en-US" altLang="ko-KR" sz="1200" dirty="0"/>
              <a:t>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944A5C0-2C58-D593-38C7-B9FF63B25DE5}"/>
              </a:ext>
            </a:extLst>
          </p:cNvPr>
          <p:cNvSpPr txBox="1"/>
          <p:nvPr/>
        </p:nvSpPr>
        <p:spPr>
          <a:xfrm>
            <a:off x="1216731" y="6105271"/>
            <a:ext cx="97585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800" dirty="0"/>
              <a:t>재해가 발생한 공사현장 데이터와 날씨 데이터를 활용하여 사고 발생 위험이 높은 유형 예측</a:t>
            </a:r>
            <a:endParaRPr lang="en-US" altLang="ko-KR" sz="1800" dirty="0"/>
          </a:p>
        </p:txBody>
      </p:sp>
    </p:spTree>
    <p:extLst>
      <p:ext uri="{BB962C8B-B14F-4D97-AF65-F5344CB8AC3E}">
        <p14:creationId xmlns:p14="http://schemas.microsoft.com/office/powerpoint/2010/main" val="42006712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9D65BF-6060-DF5C-BE3F-59B65B4130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70D99D5-CB5D-F8A1-7311-636132BE89B4}"/>
              </a:ext>
            </a:extLst>
          </p:cNvPr>
          <p:cNvSpPr txBox="1"/>
          <p:nvPr/>
        </p:nvSpPr>
        <p:spPr>
          <a:xfrm>
            <a:off x="186080" y="202712"/>
            <a:ext cx="24240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분석 순서도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E1D0F2F-1946-1961-586D-A1591EE91709}"/>
              </a:ext>
            </a:extLst>
          </p:cNvPr>
          <p:cNvSpPr txBox="1"/>
          <p:nvPr/>
        </p:nvSpPr>
        <p:spPr>
          <a:xfrm>
            <a:off x="339536" y="1264666"/>
            <a:ext cx="16017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분석 순서도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92F0D85-5472-B788-EB2A-6313D13791B1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78E5F77-7069-9162-CB30-BB7432B2F1C6}"/>
              </a:ext>
            </a:extLst>
          </p:cNvPr>
          <p:cNvSpPr/>
          <p:nvPr/>
        </p:nvSpPr>
        <p:spPr>
          <a:xfrm>
            <a:off x="922287" y="2702218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1BE754F-A837-86BD-B8DD-5D6F58B49BC3}"/>
              </a:ext>
            </a:extLst>
          </p:cNvPr>
          <p:cNvSpPr/>
          <p:nvPr/>
        </p:nvSpPr>
        <p:spPr>
          <a:xfrm>
            <a:off x="922287" y="2702216"/>
            <a:ext cx="2041451" cy="6042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52A04E1-5480-6B57-FB96-652337D150D7}"/>
              </a:ext>
            </a:extLst>
          </p:cNvPr>
          <p:cNvSpPr/>
          <p:nvPr/>
        </p:nvSpPr>
        <p:spPr>
          <a:xfrm>
            <a:off x="9197962" y="2702218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C155808-F1D7-5889-E1B3-30E6BA745C1F}"/>
              </a:ext>
            </a:extLst>
          </p:cNvPr>
          <p:cNvSpPr/>
          <p:nvPr/>
        </p:nvSpPr>
        <p:spPr>
          <a:xfrm>
            <a:off x="3680845" y="2702218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757B085-EEE6-1FC9-160A-B51EDE8443DD}"/>
              </a:ext>
            </a:extLst>
          </p:cNvPr>
          <p:cNvSpPr/>
          <p:nvPr/>
        </p:nvSpPr>
        <p:spPr>
          <a:xfrm>
            <a:off x="6439403" y="2702218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896E09-8B8A-4DE0-1AAD-CCF68C3EB707}"/>
              </a:ext>
            </a:extLst>
          </p:cNvPr>
          <p:cNvSpPr txBox="1"/>
          <p:nvPr/>
        </p:nvSpPr>
        <p:spPr>
          <a:xfrm>
            <a:off x="3127365" y="4389418"/>
            <a:ext cx="5437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E9F06CC-DC27-8371-6950-9270E13CEB29}"/>
              </a:ext>
            </a:extLst>
          </p:cNvPr>
          <p:cNvSpPr txBox="1"/>
          <p:nvPr/>
        </p:nvSpPr>
        <p:spPr>
          <a:xfrm>
            <a:off x="5901569" y="4389418"/>
            <a:ext cx="5437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5C9DEA9-15E7-8F50-B6A3-90461BF41AD3}"/>
              </a:ext>
            </a:extLst>
          </p:cNvPr>
          <p:cNvSpPr txBox="1"/>
          <p:nvPr/>
        </p:nvSpPr>
        <p:spPr>
          <a:xfrm>
            <a:off x="8628829" y="4389418"/>
            <a:ext cx="5437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0807D44-C9C3-6181-7B11-7BE321C61A70}"/>
              </a:ext>
            </a:extLst>
          </p:cNvPr>
          <p:cNvSpPr txBox="1"/>
          <p:nvPr/>
        </p:nvSpPr>
        <p:spPr>
          <a:xfrm>
            <a:off x="1442393" y="2817189"/>
            <a:ext cx="970138" cy="400110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STEP 1</a:t>
            </a:r>
            <a:endParaRPr lang="ko-KR" altLang="en-US" dirty="0"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FF2C7E2-65BF-E026-1B31-53F1C99C9972}"/>
              </a:ext>
            </a:extLst>
          </p:cNvPr>
          <p:cNvSpPr/>
          <p:nvPr/>
        </p:nvSpPr>
        <p:spPr>
          <a:xfrm>
            <a:off x="3680844" y="2702216"/>
            <a:ext cx="2041451" cy="6042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D177C19-2A1A-B42B-7E79-29D13ED6CBD1}"/>
              </a:ext>
            </a:extLst>
          </p:cNvPr>
          <p:cNvSpPr txBox="1"/>
          <p:nvPr/>
        </p:nvSpPr>
        <p:spPr>
          <a:xfrm>
            <a:off x="4224194" y="2817189"/>
            <a:ext cx="970138" cy="400110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STEP 2</a:t>
            </a:r>
            <a:endParaRPr lang="ko-KR" altLang="en-US" dirty="0"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547EC56-0E68-3BDF-1C37-B470E1554689}"/>
              </a:ext>
            </a:extLst>
          </p:cNvPr>
          <p:cNvSpPr/>
          <p:nvPr/>
        </p:nvSpPr>
        <p:spPr>
          <a:xfrm>
            <a:off x="6439401" y="2702216"/>
            <a:ext cx="2041451" cy="6042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6019932-0849-08F7-7E3A-D943E9932BDD}"/>
              </a:ext>
            </a:extLst>
          </p:cNvPr>
          <p:cNvSpPr txBox="1"/>
          <p:nvPr/>
        </p:nvSpPr>
        <p:spPr>
          <a:xfrm>
            <a:off x="6983552" y="2817189"/>
            <a:ext cx="970138" cy="400110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STEP 3</a:t>
            </a:r>
            <a:endParaRPr lang="ko-KR" altLang="en-US" dirty="0"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B83D832-E74F-8B15-6F70-44D9B7B0B58B}"/>
              </a:ext>
            </a:extLst>
          </p:cNvPr>
          <p:cNvSpPr/>
          <p:nvPr/>
        </p:nvSpPr>
        <p:spPr>
          <a:xfrm>
            <a:off x="9197958" y="2702216"/>
            <a:ext cx="2041451" cy="6042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EF3A709-BCEE-5FC5-519C-B1850E001B2D}"/>
              </a:ext>
            </a:extLst>
          </p:cNvPr>
          <p:cNvSpPr txBox="1"/>
          <p:nvPr/>
        </p:nvSpPr>
        <p:spPr>
          <a:xfrm>
            <a:off x="9733881" y="2817189"/>
            <a:ext cx="970138" cy="400110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STEP 4</a:t>
            </a:r>
            <a:endParaRPr lang="ko-KR" altLang="en-US" dirty="0"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EAA9972-4CD2-4AAA-2240-48600BA7B26D}"/>
              </a:ext>
            </a:extLst>
          </p:cNvPr>
          <p:cNvSpPr txBox="1"/>
          <p:nvPr/>
        </p:nvSpPr>
        <p:spPr>
          <a:xfrm>
            <a:off x="1092012" y="4301078"/>
            <a:ext cx="1682895" cy="583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크롤링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API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등의 경로를 통한 데이터 수집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004FDFC-7E41-09C2-FB35-DC78845CDB9F}"/>
              </a:ext>
            </a:extLst>
          </p:cNvPr>
          <p:cNvSpPr txBox="1"/>
          <p:nvPr/>
        </p:nvSpPr>
        <p:spPr>
          <a:xfrm>
            <a:off x="3850570" y="3797022"/>
            <a:ext cx="1758627" cy="1359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EDA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를 통한 수집한 데이터의 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차 분석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분석 결과를 통한 </a:t>
            </a:r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전처리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방법 결정 및 데이터 </a:t>
            </a:r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전처리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진행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D31B3D8-B632-95E9-9AFA-CECAFDF50455}"/>
              </a:ext>
            </a:extLst>
          </p:cNvPr>
          <p:cNvSpPr txBox="1"/>
          <p:nvPr/>
        </p:nvSpPr>
        <p:spPr>
          <a:xfrm>
            <a:off x="6609129" y="4085054"/>
            <a:ext cx="1682895" cy="842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전처리를 진행한 데이터에 대한 </a:t>
            </a:r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머신러닝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모델 훈련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C39C934-16F8-49CA-BF8D-ACECD22AAB31}"/>
              </a:ext>
            </a:extLst>
          </p:cNvPr>
          <p:cNvSpPr txBox="1"/>
          <p:nvPr/>
        </p:nvSpPr>
        <p:spPr>
          <a:xfrm>
            <a:off x="9377235" y="3938898"/>
            <a:ext cx="1682895" cy="583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모델 성능 평가 및 최종 결론 도출</a:t>
            </a: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824CED39-92AE-9528-197E-8619CA917AC6}"/>
              </a:ext>
            </a:extLst>
          </p:cNvPr>
          <p:cNvGrpSpPr/>
          <p:nvPr/>
        </p:nvGrpSpPr>
        <p:grpSpPr>
          <a:xfrm>
            <a:off x="0" y="0"/>
            <a:ext cx="12192000" cy="1107559"/>
            <a:chOff x="0" y="0"/>
            <a:chExt cx="12192000" cy="1107559"/>
          </a:xfrm>
        </p:grpSpPr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92F98727-5466-9A9A-F5C3-997F26ED99D3}"/>
                </a:ext>
              </a:extLst>
            </p:cNvPr>
            <p:cNvGrpSpPr/>
            <p:nvPr/>
          </p:nvGrpSpPr>
          <p:grpSpPr>
            <a:xfrm>
              <a:off x="0" y="0"/>
              <a:ext cx="12192000" cy="1083429"/>
              <a:chOff x="0" y="0"/>
              <a:chExt cx="12192000" cy="1083429"/>
            </a:xfrm>
          </p:grpSpPr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285B4BBE-9297-9C1F-AF5F-DE12EFDE38C1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107696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C69569F8-0B1C-5E2A-A6B6-002E99102806}"/>
                  </a:ext>
                </a:extLst>
              </p:cNvPr>
              <p:cNvSpPr/>
              <p:nvPr/>
            </p:nvSpPr>
            <p:spPr>
              <a:xfrm>
                <a:off x="457200" y="266700"/>
                <a:ext cx="609599" cy="810259"/>
              </a:xfrm>
              <a:prstGeom prst="rect">
                <a:avLst/>
              </a:prstGeom>
              <a:solidFill>
                <a:srgbClr val="FFBD3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r"/>
                <a:endParaRPr lang="ko-KR" altLang="en-US" sz="3200" b="1" dirty="0">
                  <a:solidFill>
                    <a:srgbClr val="30404F"/>
                  </a:solidFill>
                </a:endParaRP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D9598E3-090C-898E-4524-C94D4272AD8C}"/>
                  </a:ext>
                </a:extLst>
              </p:cNvPr>
              <p:cNvSpPr txBox="1"/>
              <p:nvPr/>
            </p:nvSpPr>
            <p:spPr>
              <a:xfrm>
                <a:off x="1066800" y="560209"/>
                <a:ext cx="50292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800" b="1" spc="-300" dirty="0">
                    <a:solidFill>
                      <a:schemeClr val="bg1"/>
                    </a:solidFill>
                  </a:rPr>
                  <a:t>연구 분석 순서도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DC91EE9-B831-10D2-804B-59B73191770E}"/>
                  </a:ext>
                </a:extLst>
              </p:cNvPr>
              <p:cNvSpPr txBox="1"/>
              <p:nvPr/>
            </p:nvSpPr>
            <p:spPr>
              <a:xfrm>
                <a:off x="1066799" y="245785"/>
                <a:ext cx="50292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b="1" spc="-300" dirty="0">
                    <a:solidFill>
                      <a:schemeClr val="bg1"/>
                    </a:solidFill>
                  </a:rPr>
                  <a:t>연구 방법</a:t>
                </a:r>
              </a:p>
            </p:txBody>
          </p: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C0868DF3-C845-7236-7D74-0E2A97E9466D}"/>
                </a:ext>
              </a:extLst>
            </p:cNvPr>
            <p:cNvSpPr txBox="1"/>
            <p:nvPr/>
          </p:nvSpPr>
          <p:spPr>
            <a:xfrm>
              <a:off x="350980" y="584339"/>
              <a:ext cx="7850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spc="-300" dirty="0">
                  <a:solidFill>
                    <a:srgbClr val="30404F"/>
                  </a:solidFill>
                </a:rPr>
                <a:t>2-1</a:t>
              </a:r>
              <a:endParaRPr lang="ko-KR" altLang="en-US" sz="2800" b="1" spc="-300" dirty="0">
                <a:solidFill>
                  <a:srgbClr val="30404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22407727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 advClick="0" advTm="1000">
        <p159:morph option="byObject"/>
      </p:transition>
    </mc:Choice>
    <mc:Fallback>
      <p:transition spd="slow" advClick="0" advTm="100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B1C97E5-9EAE-F92C-E1FE-F92FCF733387}"/>
              </a:ext>
            </a:extLst>
          </p:cNvPr>
          <p:cNvSpPr txBox="1"/>
          <p:nvPr/>
        </p:nvSpPr>
        <p:spPr>
          <a:xfrm>
            <a:off x="517144" y="356892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이론적 배경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A4DAB423-3A5A-BD34-F21E-BB581921A3B7}"/>
              </a:ext>
            </a:extLst>
          </p:cNvPr>
          <p:cNvSpPr/>
          <p:nvPr/>
        </p:nvSpPr>
        <p:spPr>
          <a:xfrm>
            <a:off x="612323" y="4996725"/>
            <a:ext cx="4580163" cy="124909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1D7BCF9-9317-9BE6-3688-C562634EE668}"/>
              </a:ext>
            </a:extLst>
          </p:cNvPr>
          <p:cNvGrpSpPr/>
          <p:nvPr/>
        </p:nvGrpSpPr>
        <p:grpSpPr>
          <a:xfrm>
            <a:off x="0" y="0"/>
            <a:ext cx="12192000" cy="1107559"/>
            <a:chOff x="0" y="0"/>
            <a:chExt cx="12192000" cy="1107559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70070797-3686-000C-E789-E9B00C6618B0}"/>
                </a:ext>
              </a:extLst>
            </p:cNvPr>
            <p:cNvGrpSpPr/>
            <p:nvPr/>
          </p:nvGrpSpPr>
          <p:grpSpPr>
            <a:xfrm>
              <a:off x="0" y="0"/>
              <a:ext cx="12192000" cy="1083429"/>
              <a:chOff x="0" y="0"/>
              <a:chExt cx="12192000" cy="1083429"/>
            </a:xfrm>
          </p:grpSpPr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FECB19B9-ABB0-9876-61F0-33BF3BDB526B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107696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0D982E12-0337-3CEC-1D79-FA1DD990D162}"/>
                  </a:ext>
                </a:extLst>
              </p:cNvPr>
              <p:cNvSpPr/>
              <p:nvPr/>
            </p:nvSpPr>
            <p:spPr>
              <a:xfrm>
                <a:off x="457200" y="266700"/>
                <a:ext cx="609599" cy="810259"/>
              </a:xfrm>
              <a:prstGeom prst="rect">
                <a:avLst/>
              </a:prstGeom>
              <a:solidFill>
                <a:srgbClr val="FFBD3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r"/>
                <a:endParaRPr lang="ko-KR" altLang="en-US" sz="3200" b="1" dirty="0">
                  <a:solidFill>
                    <a:srgbClr val="30404F"/>
                  </a:solidFill>
                </a:endParaRP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A0DC3AA-BC8A-6AAC-A021-72066A6BBFBC}"/>
                  </a:ext>
                </a:extLst>
              </p:cNvPr>
              <p:cNvSpPr txBox="1"/>
              <p:nvPr/>
            </p:nvSpPr>
            <p:spPr>
              <a:xfrm>
                <a:off x="1066800" y="560209"/>
                <a:ext cx="50292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800" b="1" spc="-300" dirty="0">
                    <a:solidFill>
                      <a:schemeClr val="bg1"/>
                    </a:solidFill>
                  </a:rPr>
                  <a:t>문헌 조사 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C2F92AE-CC5F-AACC-8EA0-1FDDCB1B38B7}"/>
                  </a:ext>
                </a:extLst>
              </p:cNvPr>
              <p:cNvSpPr txBox="1"/>
              <p:nvPr/>
            </p:nvSpPr>
            <p:spPr>
              <a:xfrm>
                <a:off x="1066799" y="245785"/>
                <a:ext cx="50292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b="1" spc="-300" dirty="0">
                    <a:solidFill>
                      <a:schemeClr val="bg1"/>
                    </a:solidFill>
                  </a:rPr>
                  <a:t>연구 방법</a:t>
                </a:r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193A87A-FB89-9D4B-94ED-4B0BA9369B72}"/>
                </a:ext>
              </a:extLst>
            </p:cNvPr>
            <p:cNvSpPr txBox="1"/>
            <p:nvPr/>
          </p:nvSpPr>
          <p:spPr>
            <a:xfrm>
              <a:off x="350980" y="584339"/>
              <a:ext cx="7850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spc="-300" dirty="0">
                  <a:solidFill>
                    <a:srgbClr val="30404F"/>
                  </a:solidFill>
                </a:rPr>
                <a:t>2-2</a:t>
              </a:r>
              <a:endParaRPr lang="ko-KR" altLang="en-US" sz="2800" b="1" spc="-300" dirty="0">
                <a:solidFill>
                  <a:srgbClr val="30404F"/>
                </a:solidFill>
              </a:endParaRPr>
            </a:p>
          </p:txBody>
        </p:sp>
      </p:grpSp>
      <p:graphicFrame>
        <p:nvGraphicFramePr>
          <p:cNvPr id="30" name="표 29"/>
          <p:cNvGraphicFramePr>
            <a:graphicFrameLocks noGrp="1"/>
          </p:cNvGraphicFramePr>
          <p:nvPr/>
        </p:nvGraphicFramePr>
        <p:xfrm>
          <a:off x="165099" y="1319188"/>
          <a:ext cx="11861800" cy="49266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65072">
                  <a:extLst>
                    <a:ext uri="{9D8B030D-6E8A-4147-A177-3AD203B41FA5}">
                      <a16:colId xmlns:a16="http://schemas.microsoft.com/office/drawing/2014/main" val="3498565193"/>
                    </a:ext>
                  </a:extLst>
                </a:gridCol>
                <a:gridCol w="5098364">
                  <a:extLst>
                    <a:ext uri="{9D8B030D-6E8A-4147-A177-3AD203B41FA5}">
                      <a16:colId xmlns:a16="http://schemas.microsoft.com/office/drawing/2014/main" val="4272640482"/>
                    </a:ext>
                  </a:extLst>
                </a:gridCol>
                <a:gridCol w="5098364">
                  <a:extLst>
                    <a:ext uri="{9D8B030D-6E8A-4147-A177-3AD203B41FA5}">
                      <a16:colId xmlns:a16="http://schemas.microsoft.com/office/drawing/2014/main" val="1140043975"/>
                    </a:ext>
                  </a:extLst>
                </a:gridCol>
              </a:tblGrid>
              <a:tr h="6155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="1" dirty="0" err="1">
                          <a:solidFill>
                            <a:schemeClr val="bg1"/>
                          </a:solidFill>
                        </a:rPr>
                        <a:t>건설재해</a:t>
                      </a:r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 예측 모델 개발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60775739"/>
                  </a:ext>
                </a:extLst>
              </a:tr>
              <a:tr h="105570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논문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건설현장 정형</a:t>
                      </a:r>
                      <a:r>
                        <a:rPr lang="en-US" altLang="ko-KR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·</a:t>
                      </a:r>
                      <a:r>
                        <a:rPr lang="ko-KR" altLang="en-US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비정형 데이터를 활용한 </a:t>
                      </a:r>
                      <a:endParaRPr lang="en-US" altLang="ko-KR" sz="13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 latinLnBrk="1"/>
                      <a:r>
                        <a:rPr lang="ko-KR" altLang="en-US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기계학습 기반의 </a:t>
                      </a:r>
                      <a:r>
                        <a:rPr lang="ko-KR" altLang="en-US" sz="13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건설재해</a:t>
                      </a:r>
                      <a:r>
                        <a:rPr lang="ko-KR" altLang="en-US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예측 모델 개발</a:t>
                      </a:r>
                      <a:endParaRPr lang="en-US" altLang="ko-KR" sz="13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 latinLnBrk="1"/>
                      <a:r>
                        <a:rPr lang="en-US" altLang="ko-KR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3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조민건</a:t>
                      </a:r>
                      <a:r>
                        <a:rPr lang="en-US" altLang="ko-KR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이동환</a:t>
                      </a:r>
                      <a:r>
                        <a:rPr lang="en-US" altLang="ko-KR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박주영</a:t>
                      </a:r>
                      <a:r>
                        <a:rPr lang="en-US" altLang="ko-KR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박승희</a:t>
                      </a:r>
                      <a:r>
                        <a:rPr lang="en-US" altLang="ko-KR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3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의사결정나무기법을 이용한 </a:t>
                      </a:r>
                      <a:endParaRPr lang="en-US" altLang="ko-KR" sz="13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 latinLnBrk="1"/>
                      <a:r>
                        <a:rPr lang="ko-KR" altLang="en-US" sz="13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건설재해</a:t>
                      </a:r>
                      <a:r>
                        <a:rPr lang="ko-KR" altLang="en-US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사전 예측모델 개발</a:t>
                      </a:r>
                      <a:endParaRPr lang="en-US" altLang="ko-KR" sz="13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 latinLnBrk="1"/>
                      <a:r>
                        <a:rPr lang="en-US" altLang="ko-KR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3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조예림</a:t>
                      </a:r>
                      <a:r>
                        <a:rPr lang="en-US" altLang="ko-KR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김연철</a:t>
                      </a:r>
                      <a:r>
                        <a:rPr lang="en-US" altLang="ko-KR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3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신윤석</a:t>
                      </a:r>
                      <a:r>
                        <a:rPr lang="en-US" altLang="ko-KR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3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0189648"/>
                  </a:ext>
                </a:extLst>
              </a:tr>
              <a:tr h="5954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데이터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건설공사 안전관리 종합정보망 </a:t>
                      </a:r>
                      <a:r>
                        <a:rPr lang="ko-KR" altLang="en-US" sz="13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사고사례</a:t>
                      </a:r>
                      <a:endParaRPr lang="en-US" altLang="ko-KR" sz="13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 latinLnBrk="1"/>
                      <a:r>
                        <a:rPr lang="en-US" altLang="ko-KR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(6,826</a:t>
                      </a:r>
                      <a:r>
                        <a:rPr lang="ko-KR" altLang="en-US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건</a:t>
                      </a:r>
                      <a:r>
                        <a:rPr lang="en-US" altLang="ko-KR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3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국토교통부</a:t>
                      </a:r>
                      <a:r>
                        <a:rPr lang="en-US" altLang="ko-KR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3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/>
                        <a:t>2014</a:t>
                      </a:r>
                      <a:r>
                        <a:rPr lang="ko-KR" altLang="en-US" sz="1300"/>
                        <a:t>년 발생한 건설 현장 재해 사례</a:t>
                      </a:r>
                      <a:r>
                        <a:rPr lang="en-US" altLang="ko-KR" sz="1300"/>
                        <a:t>(13,232</a:t>
                      </a:r>
                      <a:r>
                        <a:rPr lang="ko-KR" altLang="en-US" sz="1300"/>
                        <a:t>건</a:t>
                      </a:r>
                      <a:r>
                        <a:rPr lang="en-US" altLang="ko-KR" sz="1300"/>
                        <a:t>)</a:t>
                      </a:r>
                      <a:endParaRPr lang="ko-KR" altLang="en-US" sz="13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69368012"/>
                  </a:ext>
                </a:extLst>
              </a:tr>
              <a:tr h="6441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종속변수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/>
                        <a:t>6</a:t>
                      </a:r>
                      <a:r>
                        <a:rPr lang="ko-KR" altLang="en-US" sz="1300"/>
                        <a:t>가지 재해유형</a:t>
                      </a:r>
                      <a:endParaRPr lang="en-US" altLang="ko-KR" sz="1300" dirty="0"/>
                    </a:p>
                    <a:p>
                      <a:pPr algn="ctr" latinLnBrk="1"/>
                      <a:r>
                        <a:rPr lang="en-US" altLang="ko-KR" sz="1300" dirty="0"/>
                        <a:t>(</a:t>
                      </a:r>
                      <a:r>
                        <a:rPr lang="ko-KR" altLang="en-US" sz="1300" dirty="0"/>
                        <a:t>떨어짐</a:t>
                      </a:r>
                      <a:r>
                        <a:rPr lang="en-US" altLang="ko-KR" sz="1300" dirty="0"/>
                        <a:t>, </a:t>
                      </a:r>
                      <a:r>
                        <a:rPr lang="ko-KR" altLang="en-US" sz="1300" dirty="0"/>
                        <a:t>넘어짐</a:t>
                      </a:r>
                      <a:r>
                        <a:rPr lang="en-US" altLang="ko-KR" sz="1300" dirty="0"/>
                        <a:t>, </a:t>
                      </a:r>
                      <a:r>
                        <a:rPr lang="ko-KR" altLang="en-US" sz="1300" dirty="0"/>
                        <a:t>물체에 맞음</a:t>
                      </a:r>
                      <a:r>
                        <a:rPr lang="en-US" altLang="ko-KR" sz="1300" dirty="0"/>
                        <a:t>, </a:t>
                      </a:r>
                      <a:r>
                        <a:rPr lang="ko-KR" altLang="en-US" sz="1300" dirty="0"/>
                        <a:t>끼임</a:t>
                      </a:r>
                      <a:r>
                        <a:rPr lang="en-US" altLang="ko-KR" sz="1300" dirty="0"/>
                        <a:t>, </a:t>
                      </a:r>
                      <a:r>
                        <a:rPr lang="ko-KR" altLang="en-US" sz="1300" dirty="0"/>
                        <a:t>절단 및 베임</a:t>
                      </a:r>
                      <a:r>
                        <a:rPr lang="en-US" altLang="ko-KR" sz="1300" dirty="0"/>
                        <a:t>, </a:t>
                      </a:r>
                      <a:r>
                        <a:rPr lang="ko-KR" altLang="en-US" sz="1300" dirty="0"/>
                        <a:t>부딪힘</a:t>
                      </a:r>
                      <a:r>
                        <a:rPr lang="en-US" altLang="ko-KR" sz="1300" dirty="0"/>
                        <a:t>)</a:t>
                      </a:r>
                      <a:endParaRPr lang="ko-KR" altLang="en-US" sz="1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6</a:t>
                      </a:r>
                      <a:r>
                        <a:rPr lang="ko-KR" altLang="en-US" sz="1300" dirty="0"/>
                        <a:t>가지 </a:t>
                      </a:r>
                      <a:r>
                        <a:rPr lang="ko-KR" altLang="en-US" sz="1300" dirty="0" err="1"/>
                        <a:t>재해유형</a:t>
                      </a:r>
                      <a:endParaRPr lang="en-US" altLang="ko-KR" sz="1300" dirty="0"/>
                    </a:p>
                    <a:p>
                      <a:pPr algn="ctr" latinLnBrk="1"/>
                      <a:r>
                        <a:rPr lang="en-US" altLang="ko-KR" sz="1300" dirty="0"/>
                        <a:t>(</a:t>
                      </a:r>
                      <a:r>
                        <a:rPr lang="ko-KR" altLang="en-US" sz="1300" dirty="0"/>
                        <a:t>떨어짐</a:t>
                      </a:r>
                      <a:r>
                        <a:rPr lang="en-US" altLang="ko-KR" sz="1300" dirty="0"/>
                        <a:t>, </a:t>
                      </a:r>
                      <a:r>
                        <a:rPr lang="ko-KR" altLang="en-US" sz="1300" dirty="0"/>
                        <a:t>넘어짐</a:t>
                      </a:r>
                      <a:r>
                        <a:rPr lang="en-US" altLang="ko-KR" sz="1300" dirty="0"/>
                        <a:t>, </a:t>
                      </a:r>
                      <a:r>
                        <a:rPr lang="ko-KR" altLang="en-US" sz="1300" dirty="0"/>
                        <a:t>맞음</a:t>
                      </a:r>
                      <a:r>
                        <a:rPr lang="en-US" altLang="ko-KR" sz="1300" dirty="0"/>
                        <a:t>, </a:t>
                      </a:r>
                      <a:r>
                        <a:rPr lang="ko-KR" altLang="en-US" sz="1300" dirty="0"/>
                        <a:t>끼임</a:t>
                      </a:r>
                      <a:r>
                        <a:rPr lang="en-US" altLang="ko-KR" sz="1300" dirty="0"/>
                        <a:t>, </a:t>
                      </a:r>
                      <a:r>
                        <a:rPr lang="ko-KR" altLang="en-US" sz="1300" dirty="0"/>
                        <a:t>절단</a:t>
                      </a:r>
                      <a:r>
                        <a:rPr lang="en-US" altLang="ko-KR" sz="1300" dirty="0"/>
                        <a:t>, </a:t>
                      </a:r>
                      <a:r>
                        <a:rPr lang="ko-KR" altLang="en-US" sz="1300" dirty="0"/>
                        <a:t>부딪힘</a:t>
                      </a:r>
                      <a:r>
                        <a:rPr lang="en-US" altLang="ko-KR" sz="1300" dirty="0"/>
                        <a:t>)</a:t>
                      </a:r>
                      <a:endParaRPr lang="ko-KR" altLang="en-US" sz="13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05955506"/>
                  </a:ext>
                </a:extLst>
              </a:tr>
              <a:tr h="6441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독립변수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날씨</a:t>
                      </a:r>
                      <a:r>
                        <a:rPr lang="en-US" altLang="ko-KR" sz="1300" dirty="0"/>
                        <a:t>(</a:t>
                      </a:r>
                      <a:r>
                        <a:rPr lang="ko-KR" altLang="en-US" sz="1300" dirty="0"/>
                        <a:t>기온</a:t>
                      </a:r>
                      <a:r>
                        <a:rPr lang="en-US" altLang="ko-KR" sz="1300" dirty="0"/>
                        <a:t>, </a:t>
                      </a:r>
                      <a:r>
                        <a:rPr lang="ko-KR" altLang="en-US" sz="1300" dirty="0"/>
                        <a:t>습도</a:t>
                      </a:r>
                      <a:r>
                        <a:rPr lang="en-US" altLang="ko-KR" sz="1300" dirty="0"/>
                        <a:t>, </a:t>
                      </a:r>
                      <a:r>
                        <a:rPr lang="ko-KR" altLang="en-US" sz="1300" dirty="0"/>
                        <a:t>계절</a:t>
                      </a:r>
                      <a:r>
                        <a:rPr lang="en-US" altLang="ko-KR" sz="1300" dirty="0"/>
                        <a:t>), </a:t>
                      </a:r>
                      <a:r>
                        <a:rPr lang="ko-KR" altLang="en-US" sz="1300" dirty="0"/>
                        <a:t>시간</a:t>
                      </a:r>
                      <a:r>
                        <a:rPr lang="en-US" altLang="ko-KR" sz="1300" dirty="0"/>
                        <a:t>,</a:t>
                      </a:r>
                      <a:r>
                        <a:rPr lang="en-US" altLang="ko-KR" sz="1300" baseline="0" dirty="0"/>
                        <a:t> </a:t>
                      </a:r>
                    </a:p>
                    <a:p>
                      <a:pPr algn="ctr" latinLnBrk="1"/>
                      <a:r>
                        <a:rPr lang="ko-KR" altLang="en-US" sz="1300" baseline="0" dirty="0" err="1"/>
                        <a:t>공사특성</a:t>
                      </a:r>
                      <a:r>
                        <a:rPr lang="en-US" altLang="ko-KR" sz="1300" baseline="0" dirty="0"/>
                        <a:t>(</a:t>
                      </a:r>
                      <a:r>
                        <a:rPr lang="ko-KR" altLang="en-US" sz="1300" baseline="0" dirty="0" err="1"/>
                        <a:t>공사종류</a:t>
                      </a:r>
                      <a:r>
                        <a:rPr lang="en-US" altLang="ko-KR" sz="1300" baseline="0" dirty="0"/>
                        <a:t>, </a:t>
                      </a:r>
                      <a:r>
                        <a:rPr lang="ko-KR" altLang="en-US" sz="1300" baseline="0" dirty="0" err="1"/>
                        <a:t>공종</a:t>
                      </a:r>
                      <a:r>
                        <a:rPr lang="en-US" altLang="ko-KR" sz="1300" baseline="0" dirty="0"/>
                        <a:t>,</a:t>
                      </a:r>
                      <a:r>
                        <a:rPr lang="ko-KR" altLang="en-US" sz="1300" baseline="0" dirty="0"/>
                        <a:t>시설</a:t>
                      </a:r>
                      <a:r>
                        <a:rPr lang="en-US" altLang="ko-KR" sz="1300" baseline="0" dirty="0"/>
                        <a:t>, </a:t>
                      </a:r>
                      <a:r>
                        <a:rPr lang="ko-KR" altLang="en-US" sz="1300" baseline="0" dirty="0" err="1"/>
                        <a:t>작업장소</a:t>
                      </a:r>
                      <a:r>
                        <a:rPr lang="en-US" altLang="ko-KR" sz="1300" baseline="0" dirty="0"/>
                        <a:t>, </a:t>
                      </a:r>
                      <a:r>
                        <a:rPr lang="ko-KR" altLang="en-US" sz="1300" baseline="0" dirty="0"/>
                        <a:t>프로세스</a:t>
                      </a:r>
                      <a:r>
                        <a:rPr lang="en-US" altLang="ko-KR" sz="1300" baseline="0" dirty="0"/>
                        <a:t>, </a:t>
                      </a:r>
                      <a:r>
                        <a:rPr lang="ko-KR" altLang="en-US" sz="1300" baseline="0" dirty="0"/>
                        <a:t>사고원인</a:t>
                      </a:r>
                      <a:r>
                        <a:rPr lang="en-US" altLang="ko-KR" sz="1300" baseline="0" dirty="0"/>
                        <a:t>) </a:t>
                      </a:r>
                      <a:endParaRPr lang="ko-KR" altLang="en-US" sz="1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계절</a:t>
                      </a:r>
                      <a:r>
                        <a:rPr lang="en-US" altLang="ko-KR" sz="1300" dirty="0"/>
                        <a:t>, </a:t>
                      </a:r>
                      <a:r>
                        <a:rPr lang="ko-KR" altLang="en-US" sz="1300" dirty="0"/>
                        <a:t>요일</a:t>
                      </a:r>
                      <a:r>
                        <a:rPr lang="en-US" altLang="ko-KR" sz="1300" dirty="0"/>
                        <a:t>, </a:t>
                      </a:r>
                      <a:r>
                        <a:rPr lang="ko-KR" altLang="en-US" sz="1300" dirty="0"/>
                        <a:t>시간</a:t>
                      </a:r>
                      <a:r>
                        <a:rPr lang="en-US" altLang="ko-KR" sz="1300" dirty="0"/>
                        <a:t>,</a:t>
                      </a:r>
                      <a:r>
                        <a:rPr lang="en-US" altLang="ko-KR" sz="1300" baseline="0" dirty="0"/>
                        <a:t> </a:t>
                      </a:r>
                      <a:r>
                        <a:rPr lang="ko-KR" altLang="en-US" sz="1300" baseline="0" dirty="0"/>
                        <a:t>지역</a:t>
                      </a:r>
                      <a:r>
                        <a:rPr lang="en-US" altLang="ko-KR" sz="1300" baseline="0" dirty="0"/>
                        <a:t>, </a:t>
                      </a:r>
                    </a:p>
                    <a:p>
                      <a:pPr algn="ctr" latinLnBrk="1"/>
                      <a:r>
                        <a:rPr lang="ko-KR" altLang="en-US" sz="1300" baseline="0" dirty="0" err="1"/>
                        <a:t>작업자특성</a:t>
                      </a:r>
                      <a:r>
                        <a:rPr lang="en-US" altLang="ko-KR" sz="1300" baseline="0" dirty="0"/>
                        <a:t>(</a:t>
                      </a:r>
                      <a:r>
                        <a:rPr lang="ko-KR" altLang="en-US" sz="1300" baseline="0" dirty="0"/>
                        <a:t>성별</a:t>
                      </a:r>
                      <a:r>
                        <a:rPr lang="en-US" altLang="ko-KR" sz="1300" baseline="0" dirty="0"/>
                        <a:t>, </a:t>
                      </a:r>
                      <a:r>
                        <a:rPr lang="ko-KR" altLang="en-US" sz="1300" baseline="0" dirty="0"/>
                        <a:t>나이</a:t>
                      </a:r>
                      <a:r>
                        <a:rPr lang="en-US" altLang="ko-KR" sz="1300" baseline="0" dirty="0"/>
                        <a:t>, </a:t>
                      </a:r>
                      <a:r>
                        <a:rPr lang="ko-KR" altLang="en-US" sz="1300" baseline="0" dirty="0"/>
                        <a:t>근무기간</a:t>
                      </a:r>
                      <a:r>
                        <a:rPr lang="en-US" altLang="ko-KR" sz="1300" baseline="0" dirty="0"/>
                        <a:t>, </a:t>
                      </a:r>
                      <a:r>
                        <a:rPr lang="ko-KR" altLang="en-US" sz="1300" baseline="0" dirty="0"/>
                        <a:t>국적</a:t>
                      </a:r>
                      <a:r>
                        <a:rPr lang="en-US" altLang="ko-KR" sz="1300" baseline="0" dirty="0"/>
                        <a:t>, </a:t>
                      </a:r>
                      <a:r>
                        <a:rPr lang="ko-KR" altLang="en-US" sz="1300" baseline="0" dirty="0"/>
                        <a:t>고용형태</a:t>
                      </a:r>
                      <a:r>
                        <a:rPr lang="en-US" altLang="ko-KR" sz="1300" baseline="0" dirty="0"/>
                        <a:t>,</a:t>
                      </a:r>
                      <a:r>
                        <a:rPr lang="ko-KR" altLang="en-US" sz="1300" baseline="0" dirty="0"/>
                        <a:t>직무</a:t>
                      </a:r>
                      <a:r>
                        <a:rPr lang="en-US" altLang="ko-KR" sz="1300" baseline="0" dirty="0"/>
                        <a:t>) </a:t>
                      </a:r>
                    </a:p>
                    <a:p>
                      <a:pPr algn="ctr" latinLnBrk="1"/>
                      <a:r>
                        <a:rPr lang="ko-KR" altLang="en-US" sz="1300" baseline="0" dirty="0" err="1"/>
                        <a:t>공사특성</a:t>
                      </a:r>
                      <a:r>
                        <a:rPr lang="en-US" altLang="ko-KR" sz="1300" baseline="0" dirty="0"/>
                        <a:t>(</a:t>
                      </a:r>
                      <a:r>
                        <a:rPr lang="ko-KR" altLang="en-US" sz="1300" baseline="0" dirty="0" err="1"/>
                        <a:t>공사종류</a:t>
                      </a:r>
                      <a:r>
                        <a:rPr lang="en-US" altLang="ko-KR" sz="1300" baseline="0" dirty="0"/>
                        <a:t>, </a:t>
                      </a:r>
                      <a:r>
                        <a:rPr lang="ko-KR" altLang="en-US" sz="1300" baseline="0" dirty="0"/>
                        <a:t>규모</a:t>
                      </a:r>
                      <a:r>
                        <a:rPr lang="en-US" altLang="ko-KR" sz="1300" baseline="0" dirty="0"/>
                        <a:t>. </a:t>
                      </a:r>
                      <a:r>
                        <a:rPr lang="ko-KR" altLang="en-US" sz="1300" baseline="0" dirty="0" err="1"/>
                        <a:t>공정률</a:t>
                      </a:r>
                      <a:r>
                        <a:rPr lang="en-US" altLang="ko-KR" sz="1300" baseline="0" dirty="0"/>
                        <a:t>, </a:t>
                      </a:r>
                      <a:r>
                        <a:rPr lang="ko-KR" altLang="en-US" sz="1300" baseline="0" dirty="0"/>
                        <a:t>근로자수</a:t>
                      </a:r>
                      <a:r>
                        <a:rPr lang="en-US" altLang="ko-KR" sz="1300" baseline="0" dirty="0"/>
                        <a:t>)</a:t>
                      </a:r>
                      <a:endParaRPr lang="ko-KR" altLang="en-US" sz="13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3117988"/>
                  </a:ext>
                </a:extLst>
              </a:tr>
              <a:tr h="6441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결론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en-US" altLang="ko-KR" dirty="0"/>
                        <a:t>(Accuracy)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aseline="0" dirty="0"/>
                        <a:t>79.98 %(</a:t>
                      </a:r>
                      <a:r>
                        <a:rPr lang="ko-KR" altLang="en-US" sz="1300" baseline="0" dirty="0"/>
                        <a:t>정형 독립변수</a:t>
                      </a:r>
                      <a:r>
                        <a:rPr lang="en-US" altLang="ko-KR" sz="1300" baseline="0" dirty="0"/>
                        <a:t>, DF)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aseline="0" dirty="0"/>
                        <a:t>          95.41 %(</a:t>
                      </a:r>
                      <a:r>
                        <a:rPr lang="ko-KR" altLang="en-US" sz="1300" baseline="0" dirty="0"/>
                        <a:t>비정형 독립변수 </a:t>
                      </a:r>
                      <a:r>
                        <a:rPr lang="en-US" altLang="ko-KR" sz="1300" baseline="0" dirty="0"/>
                        <a:t>‘</a:t>
                      </a:r>
                      <a:r>
                        <a:rPr lang="ko-KR" altLang="en-US" sz="1300" baseline="0" dirty="0"/>
                        <a:t>사고원인</a:t>
                      </a:r>
                      <a:r>
                        <a:rPr lang="en-US" altLang="ko-KR" sz="1300" baseline="0" dirty="0"/>
                        <a:t>’ </a:t>
                      </a:r>
                      <a:r>
                        <a:rPr lang="ko-KR" altLang="en-US" sz="1300" baseline="0" dirty="0"/>
                        <a:t>추가</a:t>
                      </a:r>
                      <a:r>
                        <a:rPr lang="en-US" altLang="ko-KR" sz="1300" baseline="0" dirty="0"/>
                        <a:t>,DF) </a:t>
                      </a:r>
                      <a:endParaRPr lang="ko-KR" altLang="en-US" sz="1300" dirty="0"/>
                    </a:p>
                    <a:p>
                      <a:pPr algn="ctr" latinLnBrk="1"/>
                      <a:r>
                        <a:rPr lang="ko-KR" altLang="en-US" sz="1300" dirty="0"/>
                        <a:t>사용분류모델</a:t>
                      </a:r>
                      <a:r>
                        <a:rPr lang="en-US" altLang="ko-KR" sz="1300" dirty="0"/>
                        <a:t>(Logit,</a:t>
                      </a:r>
                      <a:r>
                        <a:rPr lang="en-US" altLang="ko-KR" sz="1300" baseline="0" dirty="0"/>
                        <a:t> SVM, NB, ANN, DF)</a:t>
                      </a:r>
                      <a:endParaRPr lang="ko-KR" altLang="en-US" sz="1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aseline="0" dirty="0"/>
                        <a:t>80%(</a:t>
                      </a:r>
                      <a:r>
                        <a:rPr lang="ko-KR" altLang="en-US" sz="1300" baseline="0" dirty="0"/>
                        <a:t>의사결정모델</a:t>
                      </a:r>
                      <a:r>
                        <a:rPr lang="en-US" altLang="ko-KR" sz="1300" baseline="0" dirty="0"/>
                        <a:t>)</a:t>
                      </a:r>
                    </a:p>
                    <a:p>
                      <a:pPr algn="ctr" latinLnBrk="1"/>
                      <a:r>
                        <a:rPr lang="en-US" altLang="ko-KR" sz="1300" baseline="0" dirty="0"/>
                        <a:t>63%(</a:t>
                      </a:r>
                      <a:r>
                        <a:rPr lang="ko-KR" altLang="en-US" sz="1300" baseline="0" dirty="0" err="1"/>
                        <a:t>판별분석</a:t>
                      </a:r>
                      <a:r>
                        <a:rPr lang="en-US" altLang="ko-KR" sz="1300" baseline="0" dirty="0"/>
                        <a:t>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99354166"/>
                  </a:ext>
                </a:extLst>
              </a:tr>
              <a:tr h="6441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한계점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데이터 불균형 문제</a:t>
                      </a:r>
                      <a:r>
                        <a:rPr lang="en-US" altLang="ko-KR" sz="1300" dirty="0"/>
                        <a:t>,</a:t>
                      </a:r>
                      <a:r>
                        <a:rPr lang="en-US" altLang="ko-KR" sz="1300" baseline="0" dirty="0"/>
                        <a:t> </a:t>
                      </a:r>
                      <a:r>
                        <a:rPr lang="ko-KR" altLang="en-US" sz="1300" baseline="0" dirty="0"/>
                        <a:t>데이터 표본 부족</a:t>
                      </a:r>
                      <a:r>
                        <a:rPr lang="en-US" altLang="ko-KR" sz="1300" baseline="0" dirty="0"/>
                        <a:t>, </a:t>
                      </a:r>
                      <a:r>
                        <a:rPr lang="ko-KR" altLang="en-US" sz="1300" baseline="0" dirty="0" err="1"/>
                        <a:t>과적합</a:t>
                      </a:r>
                      <a:r>
                        <a:rPr lang="ko-KR" altLang="en-US" sz="1300" baseline="0" dirty="0"/>
                        <a:t> 여부 </a:t>
                      </a:r>
                      <a:r>
                        <a:rPr lang="ko-KR" altLang="en-US" sz="1300" baseline="0" dirty="0" err="1"/>
                        <a:t>미제시</a:t>
                      </a:r>
                      <a:endParaRPr lang="ko-KR" altLang="en-US" sz="1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 사용 모델</a:t>
                      </a:r>
                      <a:r>
                        <a:rPr lang="ko-KR" altLang="en-US" sz="1300" baseline="0" dirty="0"/>
                        <a:t> 부족</a:t>
                      </a:r>
                      <a:r>
                        <a:rPr lang="en-US" altLang="ko-KR" sz="1300" baseline="0" dirty="0"/>
                        <a:t>, </a:t>
                      </a:r>
                      <a:r>
                        <a:rPr lang="ko-KR" altLang="en-US" sz="1300" baseline="0" dirty="0"/>
                        <a:t>데이터 표본 출처 부정확</a:t>
                      </a:r>
                      <a:r>
                        <a:rPr lang="en-US" altLang="ko-KR" sz="1300" baseline="0" dirty="0"/>
                        <a:t>, </a:t>
                      </a:r>
                      <a:r>
                        <a:rPr lang="ko-KR" altLang="en-US" sz="1300" baseline="0" dirty="0" err="1"/>
                        <a:t>과적합</a:t>
                      </a:r>
                      <a:r>
                        <a:rPr lang="ko-KR" altLang="en-US" sz="1300" baseline="0" dirty="0"/>
                        <a:t> 여부 </a:t>
                      </a:r>
                      <a:r>
                        <a:rPr lang="ko-KR" altLang="en-US" sz="1300" baseline="0" dirty="0" err="1"/>
                        <a:t>미제시</a:t>
                      </a:r>
                      <a:endParaRPr lang="ko-KR" altLang="en-US" sz="13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944358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28753289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 advClick="0" advTm="1000">
        <p159:morph option="byObject"/>
      </p:transition>
    </mc:Choice>
    <mc:Fallback>
      <p:transition spd="slow" advClick="0" advTm="1000">
        <p:fade/>
      </p:transition>
    </mc:Fallback>
  </mc:AlternateContent>
  <p:extLst>
    <p:ext uri="{6950BFC3-D8DA-4A85-94F7-54DA5524770B}">
      <p188:commentRel xmlns="" xmlns:p188="http://schemas.microsoft.com/office/powerpoint/2018/8/main" r:id="rId3"/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B1C97E5-9EAE-F92C-E1FE-F92FCF733387}"/>
              </a:ext>
            </a:extLst>
          </p:cNvPr>
          <p:cNvSpPr txBox="1"/>
          <p:nvPr/>
        </p:nvSpPr>
        <p:spPr>
          <a:xfrm>
            <a:off x="517144" y="356892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이론적 배경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A4DAB423-3A5A-BD34-F21E-BB581921A3B7}"/>
              </a:ext>
            </a:extLst>
          </p:cNvPr>
          <p:cNvSpPr/>
          <p:nvPr/>
        </p:nvSpPr>
        <p:spPr>
          <a:xfrm>
            <a:off x="612323" y="4996725"/>
            <a:ext cx="4580163" cy="124909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1D7BCF9-9317-9BE6-3688-C562634EE668}"/>
              </a:ext>
            </a:extLst>
          </p:cNvPr>
          <p:cNvGrpSpPr/>
          <p:nvPr/>
        </p:nvGrpSpPr>
        <p:grpSpPr>
          <a:xfrm>
            <a:off x="0" y="0"/>
            <a:ext cx="12192000" cy="1107559"/>
            <a:chOff x="0" y="0"/>
            <a:chExt cx="12192000" cy="1107559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70070797-3686-000C-E789-E9B00C6618B0}"/>
                </a:ext>
              </a:extLst>
            </p:cNvPr>
            <p:cNvGrpSpPr/>
            <p:nvPr/>
          </p:nvGrpSpPr>
          <p:grpSpPr>
            <a:xfrm>
              <a:off x="0" y="0"/>
              <a:ext cx="12192000" cy="1083429"/>
              <a:chOff x="0" y="0"/>
              <a:chExt cx="12192000" cy="1083429"/>
            </a:xfrm>
          </p:grpSpPr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FECB19B9-ABB0-9876-61F0-33BF3BDB526B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107696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0D982E12-0337-3CEC-1D79-FA1DD990D162}"/>
                  </a:ext>
                </a:extLst>
              </p:cNvPr>
              <p:cNvSpPr/>
              <p:nvPr/>
            </p:nvSpPr>
            <p:spPr>
              <a:xfrm>
                <a:off x="457200" y="266700"/>
                <a:ext cx="609599" cy="810259"/>
              </a:xfrm>
              <a:prstGeom prst="rect">
                <a:avLst/>
              </a:prstGeom>
              <a:solidFill>
                <a:srgbClr val="FFBD3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r"/>
                <a:endParaRPr lang="ko-KR" altLang="en-US" sz="3200" b="1" dirty="0">
                  <a:solidFill>
                    <a:srgbClr val="30404F"/>
                  </a:solidFill>
                </a:endParaRP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A0DC3AA-BC8A-6AAC-A021-72066A6BBFBC}"/>
                  </a:ext>
                </a:extLst>
              </p:cNvPr>
              <p:cNvSpPr txBox="1"/>
              <p:nvPr/>
            </p:nvSpPr>
            <p:spPr>
              <a:xfrm>
                <a:off x="1066800" y="560209"/>
                <a:ext cx="50292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800" b="1" spc="-300" dirty="0">
                    <a:solidFill>
                      <a:schemeClr val="bg1"/>
                    </a:solidFill>
                  </a:rPr>
                  <a:t>문헌 조사 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C2F92AE-CC5F-AACC-8EA0-1FDDCB1B38B7}"/>
                  </a:ext>
                </a:extLst>
              </p:cNvPr>
              <p:cNvSpPr txBox="1"/>
              <p:nvPr/>
            </p:nvSpPr>
            <p:spPr>
              <a:xfrm>
                <a:off x="1066799" y="245785"/>
                <a:ext cx="50292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b="1" spc="-300" dirty="0">
                    <a:solidFill>
                      <a:schemeClr val="bg1"/>
                    </a:solidFill>
                  </a:rPr>
                  <a:t>연구 방법</a:t>
                </a:r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193A87A-FB89-9D4B-94ED-4B0BA9369B72}"/>
                </a:ext>
              </a:extLst>
            </p:cNvPr>
            <p:cNvSpPr txBox="1"/>
            <p:nvPr/>
          </p:nvSpPr>
          <p:spPr>
            <a:xfrm>
              <a:off x="350980" y="584339"/>
              <a:ext cx="7850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spc="-300" dirty="0">
                  <a:solidFill>
                    <a:srgbClr val="30404F"/>
                  </a:solidFill>
                </a:rPr>
                <a:t>2-2</a:t>
              </a:r>
              <a:endParaRPr lang="ko-KR" altLang="en-US" sz="2800" b="1" spc="-300" dirty="0">
                <a:solidFill>
                  <a:srgbClr val="30404F"/>
                </a:solidFill>
              </a:endParaRPr>
            </a:p>
          </p:txBody>
        </p:sp>
      </p:grpSp>
      <p:graphicFrame>
        <p:nvGraphicFramePr>
          <p:cNvPr id="30" name="표 29"/>
          <p:cNvGraphicFramePr>
            <a:graphicFrameLocks noGrp="1"/>
          </p:cNvGraphicFramePr>
          <p:nvPr/>
        </p:nvGraphicFramePr>
        <p:xfrm>
          <a:off x="165099" y="1319188"/>
          <a:ext cx="11861800" cy="51247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65072">
                  <a:extLst>
                    <a:ext uri="{9D8B030D-6E8A-4147-A177-3AD203B41FA5}">
                      <a16:colId xmlns:a16="http://schemas.microsoft.com/office/drawing/2014/main" val="3498565193"/>
                    </a:ext>
                  </a:extLst>
                </a:gridCol>
                <a:gridCol w="5098364">
                  <a:extLst>
                    <a:ext uri="{9D8B030D-6E8A-4147-A177-3AD203B41FA5}">
                      <a16:colId xmlns:a16="http://schemas.microsoft.com/office/drawing/2014/main" val="4272640482"/>
                    </a:ext>
                  </a:extLst>
                </a:gridCol>
                <a:gridCol w="5098364">
                  <a:extLst>
                    <a:ext uri="{9D8B030D-6E8A-4147-A177-3AD203B41FA5}">
                      <a16:colId xmlns:a16="http://schemas.microsoft.com/office/drawing/2014/main" val="1140043975"/>
                    </a:ext>
                  </a:extLst>
                </a:gridCol>
              </a:tblGrid>
              <a:tr h="6155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위험도 평가 지수</a:t>
                      </a:r>
                      <a:r>
                        <a:rPr lang="ko-KR" altLang="en-US" b="1" baseline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개발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60775739"/>
                  </a:ext>
                </a:extLst>
              </a:tr>
              <a:tr h="105570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논문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공정기반의</a:t>
                      </a:r>
                      <a:r>
                        <a:rPr lang="ko-KR" altLang="en-US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건설현장 안전 위험도 </a:t>
                      </a:r>
                      <a:r>
                        <a:rPr lang="ko-KR" altLang="en-US" sz="13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평가지수</a:t>
                      </a:r>
                      <a:r>
                        <a:rPr lang="ko-KR" altLang="en-US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및 </a:t>
                      </a:r>
                      <a:endParaRPr lang="en-US" altLang="ko-KR" sz="13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 latinLnBrk="1"/>
                      <a:r>
                        <a:rPr lang="ko-KR" altLang="en-US" sz="13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위험예측</a:t>
                      </a:r>
                      <a:r>
                        <a:rPr lang="ko-KR" altLang="en-US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시스템 개발</a:t>
                      </a:r>
                      <a:r>
                        <a:rPr lang="en-US" altLang="ko-KR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3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박환표</a:t>
                      </a:r>
                      <a:r>
                        <a:rPr lang="en-US" altLang="ko-KR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3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한재구</a:t>
                      </a:r>
                      <a:r>
                        <a:rPr lang="en-US" altLang="ko-KR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한국건설기술연구원</a:t>
                      </a:r>
                      <a:r>
                        <a:rPr lang="en-US" altLang="ko-KR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3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건축시공현장관리를 위한 가설공사 위험도 지수 모델 제안</a:t>
                      </a:r>
                      <a:endParaRPr lang="en-US" altLang="ko-KR" sz="13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 latinLnBrk="1"/>
                      <a:r>
                        <a:rPr lang="en-US" altLang="ko-KR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3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조예림</a:t>
                      </a:r>
                      <a:r>
                        <a:rPr lang="en-US" altLang="ko-KR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김연철</a:t>
                      </a:r>
                      <a:r>
                        <a:rPr lang="en-US" altLang="ko-KR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3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신윤석</a:t>
                      </a:r>
                      <a:r>
                        <a:rPr lang="en-US" altLang="ko-KR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3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0189648"/>
                  </a:ext>
                </a:extLst>
              </a:tr>
              <a:tr h="5954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데이터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건설재해사고 통계</a:t>
                      </a:r>
                      <a:r>
                        <a:rPr lang="en-US" altLang="ko-KR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한국산업안전보건공단</a:t>
                      </a:r>
                      <a:r>
                        <a:rPr lang="en-US" altLang="ko-KR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3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고용노동백서</a:t>
                      </a:r>
                      <a:r>
                        <a:rPr lang="en-US" altLang="ko-KR" sz="1300" dirty="0"/>
                        <a:t>(</a:t>
                      </a:r>
                      <a:r>
                        <a:rPr lang="ko-KR" altLang="en-US" sz="1300" dirty="0"/>
                        <a:t>고용노동부</a:t>
                      </a:r>
                      <a:r>
                        <a:rPr lang="en-US" altLang="ko-KR" sz="1300" dirty="0"/>
                        <a:t>),</a:t>
                      </a:r>
                      <a:r>
                        <a:rPr lang="en-US" altLang="ko-KR" sz="1300" baseline="0" dirty="0"/>
                        <a:t> </a:t>
                      </a:r>
                      <a:r>
                        <a:rPr lang="ko-KR" altLang="en-US" sz="1300" baseline="0" dirty="0" err="1"/>
                        <a:t>기상연보</a:t>
                      </a:r>
                      <a:r>
                        <a:rPr lang="ko-KR" altLang="en-US" sz="1300" baseline="0" dirty="0"/>
                        <a:t> 및 </a:t>
                      </a:r>
                      <a:r>
                        <a:rPr lang="ko-KR" altLang="en-US" sz="1300" baseline="0" dirty="0" err="1"/>
                        <a:t>기상월보</a:t>
                      </a:r>
                      <a:endParaRPr lang="ko-KR" altLang="en-US" sz="13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69368012"/>
                  </a:ext>
                </a:extLst>
              </a:tr>
              <a:tr h="77018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변수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안전사고 발생 빈도</a:t>
                      </a:r>
                      <a:r>
                        <a:rPr lang="en-US" altLang="ko-KR" sz="1300" dirty="0"/>
                        <a:t>: </a:t>
                      </a:r>
                      <a:r>
                        <a:rPr lang="ko-KR" altLang="en-US" sz="1300" dirty="0"/>
                        <a:t>발생건수</a:t>
                      </a:r>
                      <a:r>
                        <a:rPr lang="en-US" altLang="ko-KR" sz="1300" dirty="0"/>
                        <a:t>, </a:t>
                      </a:r>
                      <a:r>
                        <a:rPr lang="ko-KR" altLang="en-US" sz="1300" dirty="0" err="1"/>
                        <a:t>발생비율</a:t>
                      </a:r>
                      <a:endParaRPr lang="en-US" altLang="ko-KR" sz="1300" dirty="0"/>
                    </a:p>
                    <a:p>
                      <a:pPr algn="ctr" latinLnBrk="1"/>
                      <a:r>
                        <a:rPr lang="ko-KR" altLang="en-US" sz="1300" spc="0" baseline="0" dirty="0"/>
                        <a:t>안전사고 발생 강도</a:t>
                      </a:r>
                      <a:r>
                        <a:rPr lang="en-US" altLang="ko-KR" sz="1300" spc="0" baseline="0" dirty="0"/>
                        <a:t>:</a:t>
                      </a:r>
                      <a:r>
                        <a:rPr lang="ko-KR" altLang="en-US" sz="1300" spc="0" baseline="0" dirty="0"/>
                        <a:t>사망자수</a:t>
                      </a:r>
                      <a:r>
                        <a:rPr lang="en-US" altLang="ko-KR" sz="1300" spc="0" baseline="0" dirty="0"/>
                        <a:t>,</a:t>
                      </a:r>
                      <a:r>
                        <a:rPr lang="ko-KR" altLang="en-US" sz="1300" spc="0" baseline="0" dirty="0"/>
                        <a:t>부상자수</a:t>
                      </a:r>
                      <a:r>
                        <a:rPr lang="en-US" altLang="ko-KR" sz="1300" spc="0" baseline="0" dirty="0"/>
                        <a:t>, </a:t>
                      </a:r>
                      <a:r>
                        <a:rPr lang="ko-KR" altLang="en-US" sz="1300" spc="0" baseline="0" dirty="0"/>
                        <a:t>사망자</a:t>
                      </a:r>
                      <a:r>
                        <a:rPr lang="en-US" altLang="ko-KR" sz="1300" spc="0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·</a:t>
                      </a:r>
                      <a:r>
                        <a:rPr lang="ko-KR" altLang="en-US" sz="1300" spc="0" baseline="0" dirty="0"/>
                        <a:t>부상자의 </a:t>
                      </a:r>
                      <a:r>
                        <a:rPr lang="ko-KR" altLang="en-US" sz="1300" spc="0" baseline="0" dirty="0" err="1"/>
                        <a:t>발생비율</a:t>
                      </a:r>
                      <a:endParaRPr lang="en-US" altLang="ko-KR" sz="1300" spc="0" baseline="0" dirty="0"/>
                    </a:p>
                    <a:p>
                      <a:pPr algn="ctr" latinLnBrk="1"/>
                      <a:r>
                        <a:rPr lang="ko-KR" altLang="en-US" sz="1300" spc="0" baseline="0" dirty="0"/>
                        <a:t>위험요인</a:t>
                      </a:r>
                      <a:r>
                        <a:rPr lang="en-US" altLang="ko-KR" sz="1300" spc="0" baseline="0" dirty="0"/>
                        <a:t>: </a:t>
                      </a:r>
                      <a:r>
                        <a:rPr lang="ko-KR" altLang="en-US" sz="1300" spc="0" baseline="0" dirty="0" err="1"/>
                        <a:t>공종</a:t>
                      </a:r>
                      <a:r>
                        <a:rPr lang="en-US" altLang="ko-KR" sz="1300" spc="0" baseline="0" dirty="0"/>
                        <a:t>, </a:t>
                      </a:r>
                      <a:r>
                        <a:rPr lang="ko-KR" altLang="en-US" sz="1300" spc="0" baseline="0" dirty="0" err="1"/>
                        <a:t>공사종류</a:t>
                      </a:r>
                      <a:r>
                        <a:rPr lang="en-US" altLang="ko-KR" sz="1300" spc="0" baseline="0" dirty="0"/>
                        <a:t>, </a:t>
                      </a:r>
                      <a:r>
                        <a:rPr lang="ko-KR" altLang="en-US" sz="1300" spc="0" baseline="0" dirty="0" err="1"/>
                        <a:t>공정율</a:t>
                      </a:r>
                      <a:r>
                        <a:rPr lang="en-US" altLang="ko-KR" sz="1300" spc="0" baseline="0" dirty="0"/>
                        <a:t>, </a:t>
                      </a:r>
                      <a:r>
                        <a:rPr lang="ko-KR" altLang="en-US" sz="1300" spc="0" baseline="0" dirty="0" err="1"/>
                        <a:t>공사규모</a:t>
                      </a:r>
                      <a:r>
                        <a:rPr lang="en-US" altLang="ko-KR" sz="1300" spc="0" baseline="0" dirty="0"/>
                        <a:t>(</a:t>
                      </a:r>
                      <a:r>
                        <a:rPr lang="ko-KR" altLang="en-US" sz="1300" spc="0" baseline="0" dirty="0"/>
                        <a:t>계약금액</a:t>
                      </a:r>
                      <a:r>
                        <a:rPr lang="en-US" altLang="ko-KR" sz="1300" spc="0" baseline="0" dirty="0"/>
                        <a:t>), </a:t>
                      </a:r>
                      <a:r>
                        <a:rPr lang="ko-KR" altLang="en-US" sz="1300" spc="0" baseline="0" dirty="0"/>
                        <a:t>층수</a:t>
                      </a:r>
                      <a:r>
                        <a:rPr lang="en-US" altLang="ko-KR" sz="1300" spc="0" baseline="0" dirty="0"/>
                        <a:t>, </a:t>
                      </a:r>
                      <a:r>
                        <a:rPr lang="ko-KR" altLang="en-US" sz="1300" spc="0" baseline="0" dirty="0"/>
                        <a:t>공사기간</a:t>
                      </a:r>
                      <a:r>
                        <a:rPr lang="en-US" altLang="ko-KR" sz="1300" spc="0" baseline="0" dirty="0"/>
                        <a:t>, </a:t>
                      </a:r>
                      <a:r>
                        <a:rPr lang="ko-KR" altLang="en-US" sz="1300" spc="0" baseline="0" dirty="0"/>
                        <a:t>안전교육</a:t>
                      </a:r>
                      <a:r>
                        <a:rPr lang="en-US" altLang="ko-KR" sz="1300" spc="0" baseline="0" dirty="0"/>
                        <a:t>, </a:t>
                      </a:r>
                      <a:r>
                        <a:rPr lang="ko-KR" altLang="en-US" sz="1300" spc="0" baseline="0" dirty="0"/>
                        <a:t>현장근무일수</a:t>
                      </a:r>
                      <a:r>
                        <a:rPr lang="en-US" altLang="ko-KR" sz="1300" spc="0" baseline="0" dirty="0"/>
                        <a:t>, </a:t>
                      </a:r>
                      <a:r>
                        <a:rPr lang="ko-KR" altLang="en-US" sz="1300" spc="0" baseline="0" dirty="0"/>
                        <a:t>날씨</a:t>
                      </a:r>
                      <a:r>
                        <a:rPr lang="en-US" altLang="ko-KR" sz="1300" spc="0" baseline="0" dirty="0"/>
                        <a:t>(</a:t>
                      </a:r>
                      <a:r>
                        <a:rPr lang="ko-KR" altLang="en-US" sz="1300" spc="0" baseline="0" dirty="0"/>
                        <a:t>온도</a:t>
                      </a:r>
                      <a:r>
                        <a:rPr lang="en-US" altLang="ko-KR" sz="1300" spc="0" baseline="0" dirty="0"/>
                        <a:t>), </a:t>
                      </a:r>
                      <a:r>
                        <a:rPr lang="ko-KR" altLang="en-US" sz="1300" spc="0" baseline="0" dirty="0"/>
                        <a:t>요일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기상환경요소</a:t>
                      </a:r>
                      <a:r>
                        <a:rPr lang="en-US" altLang="ko-KR" sz="1300" dirty="0"/>
                        <a:t>(</a:t>
                      </a:r>
                      <a:r>
                        <a:rPr lang="ko-KR" altLang="en-US" sz="1300" dirty="0"/>
                        <a:t>월별 평균기온</a:t>
                      </a:r>
                      <a:r>
                        <a:rPr lang="en-US" altLang="ko-KR" sz="1300" dirty="0"/>
                        <a:t>)</a:t>
                      </a:r>
                    </a:p>
                    <a:p>
                      <a:pPr algn="ctr" latinLnBrk="1"/>
                      <a:r>
                        <a:rPr lang="ko-KR" altLang="en-US" sz="1300" dirty="0"/>
                        <a:t>작업조건요소</a:t>
                      </a:r>
                      <a:r>
                        <a:rPr lang="en-US" altLang="ko-KR" sz="1300" dirty="0"/>
                        <a:t>(</a:t>
                      </a:r>
                      <a:r>
                        <a:rPr lang="ko-KR" altLang="en-US" sz="1300" dirty="0" err="1"/>
                        <a:t>작업규모</a:t>
                      </a:r>
                      <a:r>
                        <a:rPr lang="en-US" altLang="ko-KR" sz="1300" dirty="0"/>
                        <a:t>,</a:t>
                      </a:r>
                      <a:r>
                        <a:rPr lang="en-US" altLang="ko-KR" sz="1300" baseline="0" dirty="0"/>
                        <a:t> </a:t>
                      </a:r>
                      <a:r>
                        <a:rPr lang="ko-KR" altLang="en-US" sz="1300" baseline="0" dirty="0"/>
                        <a:t>연관 </a:t>
                      </a:r>
                      <a:r>
                        <a:rPr lang="ko-KR" altLang="en-US" sz="1300" baseline="0" dirty="0" err="1"/>
                        <a:t>작업공종</a:t>
                      </a:r>
                      <a:r>
                        <a:rPr lang="en-US" altLang="ko-KR" sz="1300" baseline="0" dirty="0"/>
                        <a:t>, </a:t>
                      </a:r>
                      <a:r>
                        <a:rPr lang="ko-KR" altLang="en-US" sz="1300" baseline="0" dirty="0" err="1"/>
                        <a:t>작업시간대</a:t>
                      </a:r>
                      <a:r>
                        <a:rPr lang="en-US" altLang="ko-KR" sz="1300" baseline="0" dirty="0"/>
                        <a:t>)</a:t>
                      </a:r>
                      <a:endParaRPr lang="en-US" altLang="ko-KR" sz="1300" dirty="0"/>
                    </a:p>
                    <a:p>
                      <a:pPr algn="ctr" latinLnBrk="1"/>
                      <a:r>
                        <a:rPr lang="ko-KR" altLang="en-US" sz="1300" dirty="0"/>
                        <a:t>작업자조건요소</a:t>
                      </a:r>
                      <a:r>
                        <a:rPr lang="en-US" altLang="ko-KR" sz="1300" dirty="0"/>
                        <a:t>(</a:t>
                      </a:r>
                      <a:r>
                        <a:rPr lang="ko-KR" altLang="en-US" sz="1300" dirty="0"/>
                        <a:t>숙련도</a:t>
                      </a:r>
                      <a:r>
                        <a:rPr lang="en-US" altLang="ko-KR" sz="1300" dirty="0"/>
                        <a:t>, </a:t>
                      </a:r>
                      <a:r>
                        <a:rPr lang="ko-KR" altLang="en-US" sz="1300" dirty="0"/>
                        <a:t>평균연령</a:t>
                      </a:r>
                      <a:r>
                        <a:rPr lang="en-US" altLang="ko-KR" sz="1300" dirty="0"/>
                        <a:t>)</a:t>
                      </a:r>
                      <a:endParaRPr lang="ko-KR" altLang="en-US" sz="13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05955506"/>
                  </a:ext>
                </a:extLst>
              </a:tr>
              <a:tr h="6441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위험도 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ko-KR" altLang="en-US" dirty="0" err="1"/>
                        <a:t>평가지수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aseline="0" dirty="0" err="1"/>
                        <a:t>공종별</a:t>
                      </a:r>
                      <a:r>
                        <a:rPr lang="ko-KR" altLang="en-US" sz="1300" baseline="0" dirty="0"/>
                        <a:t> 안전사고 </a:t>
                      </a:r>
                      <a:r>
                        <a:rPr lang="ko-KR" altLang="en-US" sz="1300" baseline="0" dirty="0" err="1"/>
                        <a:t>발생비율</a:t>
                      </a:r>
                      <a:r>
                        <a:rPr lang="ko-KR" altLang="en-US" sz="1300" baseline="0" dirty="0"/>
                        <a:t> </a:t>
                      </a:r>
                      <a:r>
                        <a:rPr lang="en-US" altLang="ko-KR" sz="1300" baseline="0" dirty="0"/>
                        <a:t>+ </a:t>
                      </a:r>
                      <a:r>
                        <a:rPr lang="ko-KR" altLang="en-US" sz="1300" baseline="0" dirty="0" err="1"/>
                        <a:t>공종별</a:t>
                      </a:r>
                      <a:r>
                        <a:rPr lang="ko-KR" altLang="en-US" sz="1300" baseline="0" dirty="0"/>
                        <a:t> 안전사고 </a:t>
                      </a:r>
                      <a:r>
                        <a:rPr lang="ko-KR" altLang="en-US" sz="1300" baseline="0" dirty="0" err="1"/>
                        <a:t>발생강도</a:t>
                      </a:r>
                      <a:r>
                        <a:rPr lang="ko-KR" altLang="en-US" sz="1300" baseline="0" dirty="0"/>
                        <a:t> 비율</a:t>
                      </a:r>
                      <a:r>
                        <a:rPr lang="en-US" altLang="ko-KR" sz="1300" baseline="0" dirty="0"/>
                        <a:t> </a:t>
                      </a:r>
                      <a:endParaRPr lang="ko-KR" altLang="en-US" sz="1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0.1x</a:t>
                      </a:r>
                      <a:r>
                        <a:rPr lang="ko-KR" altLang="en-US" sz="1300" dirty="0"/>
                        <a:t>기상환경요소 </a:t>
                      </a:r>
                      <a:r>
                        <a:rPr lang="en-US" altLang="ko-KR" sz="1300" dirty="0"/>
                        <a:t>+ 0.2</a:t>
                      </a:r>
                      <a:r>
                        <a:rPr lang="en-US" altLang="ko-KR" sz="1300" baseline="0" dirty="0"/>
                        <a:t>x</a:t>
                      </a:r>
                      <a:r>
                        <a:rPr lang="ko-KR" altLang="en-US" sz="1300" baseline="0" dirty="0"/>
                        <a:t>작업조건요소 </a:t>
                      </a:r>
                      <a:r>
                        <a:rPr lang="en-US" altLang="ko-KR" sz="1300" baseline="0" dirty="0"/>
                        <a:t>+ 0.7x</a:t>
                      </a:r>
                      <a:r>
                        <a:rPr lang="ko-KR" altLang="en-US" sz="1300" baseline="0" dirty="0"/>
                        <a:t>작업자조건요소</a:t>
                      </a:r>
                      <a:endParaRPr lang="ko-KR" altLang="en-US" sz="13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3117988"/>
                  </a:ext>
                </a:extLst>
              </a:tr>
              <a:tr h="6441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결론</a:t>
                      </a:r>
                      <a:endParaRPr lang="en-US" altLang="ko-K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dirty="0" err="1"/>
                        <a:t>공종별</a:t>
                      </a:r>
                      <a:r>
                        <a:rPr lang="ko-KR" altLang="en-US" sz="1300" dirty="0"/>
                        <a:t> 위험도 </a:t>
                      </a:r>
                      <a:r>
                        <a:rPr lang="ko-KR" altLang="en-US" sz="1300" dirty="0" err="1"/>
                        <a:t>평가지수</a:t>
                      </a:r>
                      <a:r>
                        <a:rPr lang="ko-KR" altLang="en-US" sz="1300" dirty="0"/>
                        <a:t> </a:t>
                      </a:r>
                      <a:r>
                        <a:rPr lang="ko-KR" altLang="en-US" sz="1300" dirty="0" err="1"/>
                        <a:t>예측값</a:t>
                      </a:r>
                      <a:r>
                        <a:rPr lang="en-US" altLang="ko-KR" sz="1300" baseline="0" dirty="0"/>
                        <a:t> = </a:t>
                      </a:r>
                      <a:endParaRPr lang="en-US" altLang="ko-KR" sz="1300" dirty="0"/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dirty="0"/>
                        <a:t> </a:t>
                      </a:r>
                      <a:r>
                        <a:rPr lang="ko-KR" altLang="en-US" sz="1300" dirty="0"/>
                        <a:t>과거 </a:t>
                      </a:r>
                      <a:r>
                        <a:rPr lang="ko-KR" altLang="en-US" sz="1300" dirty="0" err="1"/>
                        <a:t>공종별</a:t>
                      </a:r>
                      <a:r>
                        <a:rPr lang="ko-KR" altLang="en-US" sz="1300" dirty="0"/>
                        <a:t> 위험도 </a:t>
                      </a:r>
                      <a:r>
                        <a:rPr lang="ko-KR" altLang="en-US" sz="1300" dirty="0" err="1"/>
                        <a:t>평가지수</a:t>
                      </a:r>
                      <a:r>
                        <a:rPr lang="ko-KR" altLang="en-US" sz="1300" dirty="0"/>
                        <a:t> </a:t>
                      </a:r>
                      <a:r>
                        <a:rPr lang="en-US" altLang="ko-KR" sz="1300" dirty="0"/>
                        <a:t>+ </a:t>
                      </a:r>
                      <a:r>
                        <a:rPr lang="ko-KR" altLang="en-US" sz="1300" dirty="0"/>
                        <a:t>프로젝트 위험성</a:t>
                      </a:r>
                      <a:endParaRPr lang="en-US" altLang="ko-KR" sz="1300" dirty="0"/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dirty="0"/>
                        <a:t>(</a:t>
                      </a:r>
                      <a:r>
                        <a:rPr lang="ko-KR" altLang="en-US" sz="1300" dirty="0"/>
                        <a:t>날씨</a:t>
                      </a:r>
                      <a:r>
                        <a:rPr lang="en-US" altLang="ko-KR" sz="1300" dirty="0"/>
                        <a:t>+</a:t>
                      </a:r>
                      <a:r>
                        <a:rPr lang="ko-KR" altLang="en-US" sz="1300" baseline="0" dirty="0" err="1"/>
                        <a:t>공정율</a:t>
                      </a:r>
                      <a:r>
                        <a:rPr lang="en-US" altLang="ko-KR" sz="1300" baseline="0" dirty="0"/>
                        <a:t>+</a:t>
                      </a:r>
                      <a:r>
                        <a:rPr lang="ko-KR" altLang="en-US" sz="1300" baseline="0" dirty="0" err="1"/>
                        <a:t>공사규모</a:t>
                      </a:r>
                      <a:r>
                        <a:rPr lang="en-US" altLang="ko-KR" sz="1300" baseline="0" dirty="0"/>
                        <a:t>+</a:t>
                      </a:r>
                      <a:r>
                        <a:rPr lang="ko-KR" altLang="en-US" sz="1300" baseline="0" dirty="0"/>
                        <a:t>공사기간</a:t>
                      </a:r>
                      <a:r>
                        <a:rPr lang="en-US" altLang="ko-KR" sz="1300" baseline="0" dirty="0"/>
                        <a:t>+</a:t>
                      </a:r>
                      <a:r>
                        <a:rPr lang="ko-KR" altLang="en-US" sz="1300" baseline="0" dirty="0"/>
                        <a:t>요일</a:t>
                      </a:r>
                      <a:r>
                        <a:rPr lang="en-US" altLang="ko-KR" sz="1300" baseline="0" dirty="0"/>
                        <a:t>)</a:t>
                      </a:r>
                      <a:r>
                        <a:rPr lang="ko-KR" altLang="en-US" sz="1300" baseline="0" dirty="0"/>
                        <a:t>의 가중치</a:t>
                      </a:r>
                      <a:endParaRPr lang="ko-KR" altLang="en-US" sz="1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aseline="0" dirty="0"/>
                        <a:t>위험도 지수</a:t>
                      </a:r>
                      <a:r>
                        <a:rPr lang="en-US" altLang="ko-KR" sz="1300" baseline="0" dirty="0"/>
                        <a:t>: 0~60 (</a:t>
                      </a:r>
                      <a:r>
                        <a:rPr lang="ko-KR" altLang="en-US" sz="1300" baseline="0" dirty="0"/>
                        <a:t>안전</a:t>
                      </a:r>
                      <a:r>
                        <a:rPr lang="en-US" altLang="ko-KR" sz="1300" baseline="0" dirty="0"/>
                        <a:t>), 60~80 (</a:t>
                      </a:r>
                      <a:r>
                        <a:rPr lang="ko-KR" altLang="en-US" sz="1300" baseline="0" dirty="0"/>
                        <a:t>주의</a:t>
                      </a:r>
                      <a:r>
                        <a:rPr lang="en-US" altLang="ko-KR" sz="1300" baseline="0" dirty="0"/>
                        <a:t>), 80~100 (</a:t>
                      </a:r>
                      <a:r>
                        <a:rPr lang="ko-KR" altLang="en-US" sz="1300" baseline="0" dirty="0"/>
                        <a:t>위험</a:t>
                      </a:r>
                      <a:r>
                        <a:rPr lang="en-US" altLang="ko-KR" sz="1300" baseline="0" dirty="0"/>
                        <a:t>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99354166"/>
                  </a:ext>
                </a:extLst>
              </a:tr>
              <a:tr h="6441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한계점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실제 사고 데이터를</a:t>
                      </a:r>
                      <a:r>
                        <a:rPr lang="ko-KR" altLang="en-US" sz="1300" baseline="0" dirty="0"/>
                        <a:t> 활용한 검증 부족</a:t>
                      </a:r>
                      <a:endParaRPr lang="ko-KR" altLang="en-US" sz="1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건설공사 중 가설공사에만 한정</a:t>
                      </a:r>
                      <a:r>
                        <a:rPr lang="en-US" altLang="ko-KR" sz="1300" dirty="0"/>
                        <a:t> </a:t>
                      </a:r>
                    </a:p>
                    <a:p>
                      <a:pPr algn="ctr" latinLnBrk="1"/>
                      <a:r>
                        <a:rPr lang="ko-KR" altLang="en-US" sz="1300" dirty="0"/>
                        <a:t>재해발생형태를 요소별로 나눈 기준 불분명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944358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31244618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 advClick="0" advTm="1000">
        <p159:morph option="byObject"/>
      </p:transition>
    </mc:Choice>
    <mc:Fallback>
      <p:transition spd="slow" advClick="0" advTm="1000">
        <p:fade/>
      </p:transition>
    </mc:Fallback>
  </mc:AlternateContent>
  <p:extLst>
    <p:ext uri="{6950BFC3-D8DA-4A85-94F7-54DA5524770B}">
      <p188:commentRel xmlns="" xmlns:p188="http://schemas.microsoft.com/office/powerpoint/2018/8/main" r:id="rId3"/>
    </p:ext>
  </p:extLst>
</p:sld>
</file>

<file path=ppt/theme/theme1.xml><?xml version="1.0" encoding="utf-8"?>
<a:theme xmlns:a="http://schemas.openxmlformats.org/drawingml/2006/main" name="Office 테마">
  <a:themeElements>
    <a:clrScheme name="200090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E3252"/>
      </a:accent1>
      <a:accent2>
        <a:srgbClr val="005289"/>
      </a:accent2>
      <a:accent3>
        <a:srgbClr val="007095"/>
      </a:accent3>
      <a:accent4>
        <a:srgbClr val="BCDEE3"/>
      </a:accent4>
      <a:accent5>
        <a:srgbClr val="418A9D"/>
      </a:accent5>
      <a:accent6>
        <a:srgbClr val="AEAFA9"/>
      </a:accent6>
      <a:hlink>
        <a:srgbClr val="393939"/>
      </a:hlink>
      <a:folHlink>
        <a:srgbClr val="393939"/>
      </a:folHlink>
    </a:clrScheme>
    <a:fontScheme name="나눔스퀘어 Light">
      <a:majorFont>
        <a:latin typeface="나눔스퀘어 ExtraBold"/>
        <a:ea typeface="나눔스퀘어 ExtraBold"/>
        <a:cs typeface=""/>
      </a:majorFont>
      <a:minorFont>
        <a:latin typeface="나눔스퀘어 Light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1368</TotalTime>
  <Words>4196</Words>
  <Application>Microsoft Office PowerPoint</Application>
  <PresentationFormat>와이드스크린</PresentationFormat>
  <Paragraphs>1345</Paragraphs>
  <Slides>21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32" baseType="lpstr">
      <vt:lpstr>Noto Sans KR</vt:lpstr>
      <vt:lpstr>Pretendard JP</vt:lpstr>
      <vt:lpstr>나눔스퀘어 ExtraBold</vt:lpstr>
      <vt:lpstr>나눔스퀘어 Light</vt:lpstr>
      <vt:lpstr>돋움</vt:lpstr>
      <vt:lpstr>맑은 고딕</vt:lpstr>
      <vt:lpstr>함초롬바탕</vt:lpstr>
      <vt:lpstr>Arial</vt:lpstr>
      <vt:lpstr>Consolas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hyk</cp:lastModifiedBy>
  <cp:revision>108</cp:revision>
  <dcterms:created xsi:type="dcterms:W3CDTF">2020-09-07T02:34:06Z</dcterms:created>
  <dcterms:modified xsi:type="dcterms:W3CDTF">2024-05-16T06:59:05Z</dcterms:modified>
</cp:coreProperties>
</file>